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9"/>
  </p:notesMasterIdLst>
  <p:handoutMasterIdLst>
    <p:handoutMasterId r:id="rId40"/>
  </p:handoutMasterIdLst>
  <p:sldIdLst>
    <p:sldId id="812" r:id="rId3"/>
    <p:sldId id="877" r:id="rId4"/>
    <p:sldId id="500" r:id="rId5"/>
    <p:sldId id="786" r:id="rId6"/>
    <p:sldId id="791" r:id="rId7"/>
    <p:sldId id="950" r:id="rId8"/>
    <p:sldId id="912" r:id="rId9"/>
    <p:sldId id="949" r:id="rId10"/>
    <p:sldId id="937" r:id="rId11"/>
    <p:sldId id="951" r:id="rId12"/>
    <p:sldId id="938" r:id="rId13"/>
    <p:sldId id="952" r:id="rId14"/>
    <p:sldId id="939" r:id="rId15"/>
    <p:sldId id="953" r:id="rId16"/>
    <p:sldId id="954" r:id="rId17"/>
    <p:sldId id="913" r:id="rId18"/>
    <p:sldId id="940" r:id="rId19"/>
    <p:sldId id="941" r:id="rId20"/>
    <p:sldId id="955" r:id="rId21"/>
    <p:sldId id="942" r:id="rId22"/>
    <p:sldId id="956" r:id="rId23"/>
    <p:sldId id="957" r:id="rId24"/>
    <p:sldId id="958" r:id="rId25"/>
    <p:sldId id="914" r:id="rId26"/>
    <p:sldId id="943" r:id="rId27"/>
    <p:sldId id="959" r:id="rId28"/>
    <p:sldId id="945" r:id="rId29"/>
    <p:sldId id="960" r:id="rId30"/>
    <p:sldId id="944" r:id="rId31"/>
    <p:sldId id="915" r:id="rId32"/>
    <p:sldId id="883" r:id="rId33"/>
    <p:sldId id="946" r:id="rId34"/>
    <p:sldId id="947" r:id="rId35"/>
    <p:sldId id="948" r:id="rId36"/>
    <p:sldId id="884" r:id="rId37"/>
    <p:sldId id="885" r:id="rId38"/>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9" autoAdjust="0"/>
    <p:restoredTop sz="89252" autoAdjust="0"/>
  </p:normalViewPr>
  <p:slideViewPr>
    <p:cSldViewPr snapToGrid="0">
      <p:cViewPr varScale="1">
        <p:scale>
          <a:sx n="96" d="100"/>
          <a:sy n="96" d="100"/>
        </p:scale>
        <p:origin x="1440" y="168"/>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_rels/viewProps.xml.rels><?xml version="1.0" encoding="UTF-8" standalone="yes"?>
<Relationships xmlns="http://schemas.openxmlformats.org/package/2006/relationships"><Relationship Id="rId9" Type="http://schemas.openxmlformats.org/officeDocument/2006/relationships/slide" Target="slides/slide14.xml"/><Relationship Id="rId20" Type="http://schemas.openxmlformats.org/officeDocument/2006/relationships/slide" Target="slides/slide27.xml"/><Relationship Id="rId21" Type="http://schemas.openxmlformats.org/officeDocument/2006/relationships/slide" Target="slides/slide28.xml"/><Relationship Id="rId22" Type="http://schemas.openxmlformats.org/officeDocument/2006/relationships/slide" Target="slides/slide29.xml"/><Relationship Id="rId23" Type="http://schemas.openxmlformats.org/officeDocument/2006/relationships/slide" Target="slides/slide31.xml"/><Relationship Id="rId24" Type="http://schemas.openxmlformats.org/officeDocument/2006/relationships/slide" Target="slides/slide32.xml"/><Relationship Id="rId25" Type="http://schemas.openxmlformats.org/officeDocument/2006/relationships/slide" Target="slides/slide33.xml"/><Relationship Id="rId26" Type="http://schemas.openxmlformats.org/officeDocument/2006/relationships/slide" Target="slides/slide34.xml"/><Relationship Id="rId10" Type="http://schemas.openxmlformats.org/officeDocument/2006/relationships/slide" Target="slides/slide15.xml"/><Relationship Id="rId11" Type="http://schemas.openxmlformats.org/officeDocument/2006/relationships/slide" Target="slides/slide17.xml"/><Relationship Id="rId12" Type="http://schemas.openxmlformats.org/officeDocument/2006/relationships/slide" Target="slides/slide18.xml"/><Relationship Id="rId13" Type="http://schemas.openxmlformats.org/officeDocument/2006/relationships/slide" Target="slides/slide19.xml"/><Relationship Id="rId14" Type="http://schemas.openxmlformats.org/officeDocument/2006/relationships/slide" Target="slides/slide20.xml"/><Relationship Id="rId15" Type="http://schemas.openxmlformats.org/officeDocument/2006/relationships/slide" Target="slides/slide21.xml"/><Relationship Id="rId16" Type="http://schemas.openxmlformats.org/officeDocument/2006/relationships/slide" Target="slides/slide22.xml"/><Relationship Id="rId17" Type="http://schemas.openxmlformats.org/officeDocument/2006/relationships/slide" Target="slides/slide23.xml"/><Relationship Id="rId18" Type="http://schemas.openxmlformats.org/officeDocument/2006/relationships/slide" Target="slides/slide25.xml"/><Relationship Id="rId19" Type="http://schemas.openxmlformats.org/officeDocument/2006/relationships/slide" Target="slides/slide26.xml"/><Relationship Id="rId1" Type="http://schemas.openxmlformats.org/officeDocument/2006/relationships/slide" Target="slides/slide6.xml"/><Relationship Id="rId2" Type="http://schemas.openxmlformats.org/officeDocument/2006/relationships/slide" Target="slides/slide7.xml"/><Relationship Id="rId3" Type="http://schemas.openxmlformats.org/officeDocument/2006/relationships/slide" Target="slides/slide8.xml"/><Relationship Id="rId4" Type="http://schemas.openxmlformats.org/officeDocument/2006/relationships/slide" Target="slides/slide9.xml"/><Relationship Id="rId5" Type="http://schemas.openxmlformats.org/officeDocument/2006/relationships/slide" Target="slides/slide10.xml"/><Relationship Id="rId6" Type="http://schemas.openxmlformats.org/officeDocument/2006/relationships/slide" Target="slides/slide11.xml"/><Relationship Id="rId7" Type="http://schemas.openxmlformats.org/officeDocument/2006/relationships/slide" Target="slides/slide12.xml"/><Relationship Id="rId8"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a:buFontTx/>
              <a:buNone/>
            </a:pPr>
            <a:r>
              <a:rPr lang="en-US" b="0" dirty="0" smtClean="0"/>
              <a:t>Introduction</a:t>
            </a:r>
            <a:r>
              <a:rPr lang="en-US" b="0" baseline="0" dirty="0" smtClean="0"/>
              <a:t> to Networks v6.0</a:t>
            </a:r>
            <a:endParaRPr lang="en-US" b="0" dirty="0"/>
          </a:p>
          <a:p>
            <a:pPr>
              <a:buFontTx/>
              <a:buNone/>
            </a:pPr>
            <a:r>
              <a:rPr lang="en-US" sz="1400" dirty="0" smtClean="0">
                <a:latin typeface="Arial" charset="0"/>
              </a:rPr>
              <a:t>Chapter 2: Configure a Network Operating System</a:t>
            </a:r>
            <a:endParaRPr lang="en-GB"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2.1.3 – Cisco IOS</a:t>
            </a:r>
            <a:r>
              <a:rPr lang="en-US" baseline="0" dirty="0" smtClean="0">
                <a:latin typeface="Arial" charset="0"/>
              </a:rPr>
              <a:t> Access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25535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2.1.3 – Navigate the IOS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59778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2.1.3 – Navigate the IOS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48844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2.1.3 –The Command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87598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2.1.3 –The Command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773473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2.1.3 –The Command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211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2: Configure a Network Operating System</a:t>
            </a:r>
            <a:endParaRPr lang="en-GB" b="0" dirty="0"/>
          </a:p>
        </p:txBody>
      </p:sp>
    </p:spTree>
    <p:extLst>
      <p:ext uri="{BB962C8B-B14F-4D97-AF65-F5344CB8AC3E}">
        <p14:creationId xmlns:p14="http://schemas.microsoft.com/office/powerpoint/2010/main" val="2196270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2.2 – </a:t>
            </a:r>
            <a:r>
              <a:rPr lang="en-US" sz="1200" dirty="0" smtClean="0">
                <a:latin typeface="Arial" charset="0"/>
              </a:rPr>
              <a:t>Basic Device Configuration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2.2.1 –Hostnames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9505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2.2 – </a:t>
            </a:r>
            <a:r>
              <a:rPr lang="en-US" sz="1200" dirty="0" smtClean="0">
                <a:latin typeface="Arial" charset="0"/>
              </a:rPr>
              <a:t>Basic Device Configuration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2.2.2 –Limit Access to Device Configurations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66598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2.2 – </a:t>
            </a:r>
            <a:r>
              <a:rPr lang="en-US" sz="1200" dirty="0" smtClean="0">
                <a:latin typeface="Arial" charset="0"/>
              </a:rPr>
              <a:t>Basic Device Configuration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2.2.2 –Limit Access to Device Configurations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60299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2</a:t>
            </a:fld>
            <a:endParaRPr lang="en-US"/>
          </a:p>
        </p:txBody>
      </p:sp>
    </p:spTree>
    <p:extLst>
      <p:ext uri="{BB962C8B-B14F-4D97-AF65-F5344CB8AC3E}">
        <p14:creationId xmlns:p14="http://schemas.microsoft.com/office/powerpoint/2010/main" val="1250389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2.2 – </a:t>
            </a:r>
            <a:r>
              <a:rPr lang="en-US" sz="1200" dirty="0" smtClean="0">
                <a:latin typeface="Arial" charset="0"/>
              </a:rPr>
              <a:t>Basic Device Configuration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2.2.3 –Save Configurations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058086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2.2 – </a:t>
            </a:r>
            <a:r>
              <a:rPr lang="en-US" sz="1200" dirty="0" smtClean="0">
                <a:latin typeface="Arial" charset="0"/>
              </a:rPr>
              <a:t>Basic Device Configuration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2.2.3 –Save Configurations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65444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2.2 – </a:t>
            </a:r>
            <a:r>
              <a:rPr lang="en-US" sz="1200" dirty="0" smtClean="0">
                <a:latin typeface="Arial" charset="0"/>
              </a:rPr>
              <a:t>Basic Device Configuration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2.2.3 –Save Configurations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833735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2.2 – </a:t>
            </a:r>
            <a:r>
              <a:rPr lang="en-US" sz="1200" dirty="0" smtClean="0">
                <a:latin typeface="Arial" charset="0"/>
              </a:rPr>
              <a:t>Basic Device Configuration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2.2.3 –Save Configurations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953102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2: Configure a Network Operating System</a:t>
            </a:r>
            <a:endParaRPr lang="en-GB" b="0" dirty="0"/>
          </a:p>
        </p:txBody>
      </p:sp>
    </p:spTree>
    <p:extLst>
      <p:ext uri="{BB962C8B-B14F-4D97-AF65-F5344CB8AC3E}">
        <p14:creationId xmlns:p14="http://schemas.microsoft.com/office/powerpoint/2010/main" val="1388080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2.3 – </a:t>
            </a:r>
            <a:r>
              <a:rPr lang="en-US" sz="1200" dirty="0" smtClean="0">
                <a:latin typeface="Arial" charset="0"/>
              </a:rPr>
              <a:t>Address Schemes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2.3.1 – Ports and Addresses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04185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2.3 – </a:t>
            </a:r>
            <a:r>
              <a:rPr lang="en-US" sz="1200" dirty="0" smtClean="0">
                <a:latin typeface="Arial" charset="0"/>
              </a:rPr>
              <a:t>Address Schemes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2.3.1 – Ports and Addresses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370286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2.3 – </a:t>
            </a:r>
            <a:r>
              <a:rPr lang="en-US" sz="1200" dirty="0" smtClean="0">
                <a:latin typeface="Arial" charset="0"/>
              </a:rPr>
              <a:t>Address Schemes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2.3.2 – Configure IP Addressing</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182710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2.3 – </a:t>
            </a:r>
            <a:r>
              <a:rPr lang="en-US" sz="1200" dirty="0" smtClean="0">
                <a:latin typeface="Arial" charset="0"/>
              </a:rPr>
              <a:t>Address Schemes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2.3.2 – Configure IP Addressing</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863392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2.3 – </a:t>
            </a:r>
            <a:r>
              <a:rPr lang="en-US" sz="1200" dirty="0" smtClean="0">
                <a:latin typeface="Arial" charset="0"/>
              </a:rPr>
              <a:t>Address Schemes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2.3.3 – Verifying Connectivity</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76141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3</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dirty="0" smtClean="0">
                <a:latin typeface="Arial" charset="0"/>
              </a:rPr>
              <a:t>Chapter 2: Configure a Network Operating System</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2: Configure a Network Operating System</a:t>
            </a:r>
            <a:endParaRPr lang="en-GB" b="0" dirty="0"/>
          </a:p>
        </p:txBody>
      </p:sp>
    </p:spTree>
    <p:extLst>
      <p:ext uri="{BB962C8B-B14F-4D97-AF65-F5344CB8AC3E}">
        <p14:creationId xmlns:p14="http://schemas.microsoft.com/office/powerpoint/2010/main" val="472873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2.4.1</a:t>
            </a:r>
            <a:r>
              <a:rPr lang="en-US" sz="1200" kern="1200" baseline="0" dirty="0" smtClean="0">
                <a:solidFill>
                  <a:schemeClr val="tx1"/>
                </a:solidFill>
                <a:latin typeface="Arial" charset="0"/>
                <a:ea typeface="ＭＳ Ｐゴシック" charset="0"/>
                <a:cs typeface="ＭＳ Ｐゴシック" charset="0"/>
              </a:rPr>
              <a:t> - </a:t>
            </a:r>
            <a:r>
              <a:rPr lang="en-US" dirty="0" smtClean="0">
                <a:latin typeface="Arial" charset="0"/>
              </a:rPr>
              <a:t>Summary</a:t>
            </a:r>
            <a:endParaRPr lang="en-US" dirty="0"/>
          </a:p>
        </p:txBody>
      </p:sp>
    </p:spTree>
    <p:extLst>
      <p:ext uri="{BB962C8B-B14F-4D97-AF65-F5344CB8AC3E}">
        <p14:creationId xmlns:p14="http://schemas.microsoft.com/office/powerpoint/2010/main" val="1130828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880524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117533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34</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1043761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36</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4</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72380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2: Configure a Network Operating System</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2.1.1 – Cisco IOS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9525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2.1.1 – Cisco IOS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2.1.1 – Cisco IOS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0553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2.1 – IOS Bootcamp</a:t>
            </a:r>
          </a:p>
          <a:p>
            <a:pPr>
              <a:lnSpc>
                <a:spcPct val="80000"/>
              </a:lnSpc>
              <a:buFontTx/>
              <a:buNone/>
            </a:pPr>
            <a:r>
              <a:rPr lang="en-US" dirty="0" smtClean="0">
                <a:latin typeface="Arial" charset="0"/>
              </a:rPr>
              <a:t>2.1.3 – Cisco IOS</a:t>
            </a:r>
            <a:r>
              <a:rPr lang="en-US" baseline="0" dirty="0" smtClean="0">
                <a:latin typeface="Arial" charset="0"/>
              </a:rPr>
              <a:t> Access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500948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2</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2</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cisco.com/c/en/us/td/docs/ios/fundamentals/command/reference/cf_book.html" TargetMode="External"/><Relationship Id="rId4" Type="http://schemas.openxmlformats.org/officeDocument/2006/relationships/image" Target="../media/image13.pn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24384" y="800403"/>
            <a:ext cx="6788150" cy="100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0" indent="0" algn="l" defTabSz="814388" rtl="0" eaLnBrk="0" fontAlgn="base" hangingPunct="0">
              <a:lnSpc>
                <a:spcPct val="90000"/>
              </a:lnSpc>
              <a:spcBef>
                <a:spcPct val="50000"/>
              </a:spcBef>
              <a:spcAft>
                <a:spcPct val="0"/>
              </a:spcAft>
              <a:buClr>
                <a:srgbClr val="708CA1"/>
              </a:buClr>
              <a:buFont typeface="Wingdings" pitchFamily="2" charset="2"/>
              <a:buNone/>
              <a:defRPr sz="2000" b="1">
                <a:solidFill>
                  <a:schemeClr val="bg2"/>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hangingPunct="1">
              <a:buFont typeface="Wingdings" charset="0"/>
              <a:buNone/>
            </a:pPr>
            <a:endParaRPr lang="en-US" kern="0" dirty="0">
              <a:latin typeface="Arial" charset="0"/>
            </a:endParaRPr>
          </a:p>
        </p:txBody>
      </p:sp>
      <p:sp>
        <p:nvSpPr>
          <p:cNvPr id="7" name="Rectangle 2"/>
          <p:cNvSpPr>
            <a:spLocks noGrp="1" noChangeArrowheads="1"/>
          </p:cNvSpPr>
          <p:nvPr>
            <p:ph type="ctrTitle"/>
          </p:nvPr>
        </p:nvSpPr>
        <p:spPr/>
        <p:txBody>
          <a:bodyPr/>
          <a:lstStyle/>
          <a:p>
            <a:pPr eaLnBrk="1" hangingPunct="1"/>
            <a:r>
              <a:rPr lang="en-US" sz="2400" dirty="0">
                <a:latin typeface="Arial" charset="0"/>
              </a:rPr>
              <a:t>Instructor Materials</a:t>
            </a:r>
            <a:br>
              <a:rPr lang="en-US" sz="2400" dirty="0">
                <a:latin typeface="Arial" charset="0"/>
              </a:rPr>
            </a:br>
            <a:r>
              <a:rPr lang="en-US" sz="2400" dirty="0">
                <a:latin typeface="Arial" charset="0"/>
              </a:rPr>
              <a:t>Chapter 2: Configure a Network Operating System</a:t>
            </a:r>
            <a:endParaRPr lang="en-US" sz="2400" dirty="0">
              <a:solidFill>
                <a:srgbClr val="00B0F0"/>
              </a:solidFill>
              <a:latin typeface="Arial" charset="0"/>
            </a:endParaRPr>
          </a:p>
        </p:txBody>
      </p:sp>
      <p:sp>
        <p:nvSpPr>
          <p:cNvPr id="3" name="Subtitle 2"/>
          <p:cNvSpPr>
            <a:spLocks noGrp="1"/>
          </p:cNvSpPr>
          <p:nvPr>
            <p:ph type="subTitle" idx="1"/>
          </p:nvPr>
        </p:nvSpPr>
        <p:spPr>
          <a:xfrm>
            <a:off x="311150" y="4672012"/>
            <a:ext cx="4103688" cy="1061813"/>
          </a:xfrm>
        </p:spPr>
        <p:txBody>
          <a:bodyPr/>
          <a:lstStyle/>
          <a:p>
            <a:pPr eaLnBrk="1" hangingPunct="1"/>
            <a:r>
              <a:rPr lang="en-US" dirty="0">
                <a:latin typeface="Arial" charset="0"/>
              </a:rPr>
              <a:t>CCNA Routing and Switching</a:t>
            </a:r>
          </a:p>
          <a:p>
            <a:pPr eaLnBrk="1" hangingPunct="1"/>
            <a:r>
              <a:rPr lang="en-US" dirty="0">
                <a:latin typeface="Arial" charset="0"/>
              </a:rPr>
              <a:t>Introduction to Networks v6.0</a:t>
            </a:r>
          </a:p>
          <a:p>
            <a:endParaRPr lang="en-US" dirty="0"/>
          </a:p>
        </p:txBody>
      </p:sp>
    </p:spTree>
    <p:extLst>
      <p:ext uri="{BB962C8B-B14F-4D97-AF65-F5344CB8AC3E}">
        <p14:creationId xmlns:p14="http://schemas.microsoft.com/office/powerpoint/2010/main" val="251526465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Cisco IOS Access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8190110" cy="5093780"/>
          </a:xfrm>
        </p:spPr>
        <p:txBody>
          <a:bodyPr/>
          <a:lstStyle/>
          <a:p>
            <a:r>
              <a:rPr lang="en-US" sz="2000" dirty="0" smtClean="0"/>
              <a:t>Terminal Emulation Programs - </a:t>
            </a:r>
            <a:r>
              <a:rPr lang="en-US" sz="2000" dirty="0"/>
              <a:t> </a:t>
            </a:r>
            <a:r>
              <a:rPr lang="en-US" sz="2000" dirty="0" smtClean="0"/>
              <a:t>allows you to connect </a:t>
            </a:r>
            <a:r>
              <a:rPr lang="en-US" sz="2000" dirty="0"/>
              <a:t>to a networking device either by a serial connection over a console port or by a SSH/Telnet connection. Some of these include:</a:t>
            </a:r>
            <a:endParaRPr lang="en-US" sz="2000" dirty="0" smtClean="0"/>
          </a:p>
          <a:p>
            <a:pPr lvl="1"/>
            <a:r>
              <a:rPr lang="en-US" sz="1600" dirty="0" err="1" smtClean="0"/>
              <a:t>PuTTY</a:t>
            </a:r>
            <a:endParaRPr lang="en-US" sz="1600" dirty="0" smtClean="0"/>
          </a:p>
          <a:p>
            <a:pPr lvl="1"/>
            <a:r>
              <a:rPr lang="en-US" sz="1600" dirty="0" smtClean="0"/>
              <a:t>Tera Term</a:t>
            </a:r>
          </a:p>
          <a:p>
            <a:pPr lvl="1"/>
            <a:r>
              <a:rPr lang="en-US" sz="1600" dirty="0" err="1" smtClean="0"/>
              <a:t>SecureCRT</a:t>
            </a:r>
            <a:endParaRPr lang="en-US" sz="1600" dirty="0"/>
          </a:p>
          <a:p>
            <a:pPr lvl="1"/>
            <a:endParaRPr lang="en-US" sz="1600" dirty="0" smtClean="0"/>
          </a:p>
          <a:p>
            <a:endParaRPr lang="en-US" sz="2000" dirty="0" smtClean="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8731" y="2289033"/>
            <a:ext cx="4604489" cy="446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142332"/>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Navigate the IOS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8190110" cy="5093780"/>
          </a:xfrm>
        </p:spPr>
        <p:txBody>
          <a:bodyPr/>
          <a:lstStyle/>
          <a:p>
            <a:r>
              <a:rPr lang="en-US" sz="2000" dirty="0" smtClean="0"/>
              <a:t>Cisco IOS Modes of Operation</a:t>
            </a:r>
          </a:p>
          <a:p>
            <a:pPr lvl="1"/>
            <a:r>
              <a:rPr lang="en-US" sz="1600" dirty="0" smtClean="0"/>
              <a:t>Initial configuration must be done via console connection</a:t>
            </a:r>
          </a:p>
          <a:p>
            <a:pPr lvl="1"/>
            <a:r>
              <a:rPr lang="en-US" sz="1600" dirty="0" smtClean="0"/>
              <a:t>Configuration is then done via various CLI command modes.</a:t>
            </a:r>
          </a:p>
          <a:p>
            <a:r>
              <a:rPr lang="en-US" sz="2000" dirty="0" smtClean="0"/>
              <a:t>Primary Command Modes</a:t>
            </a:r>
          </a:p>
          <a:p>
            <a:pPr lvl="1"/>
            <a:r>
              <a:rPr lang="en-US" sz="1600" b="1" dirty="0" smtClean="0"/>
              <a:t>User</a:t>
            </a:r>
            <a:r>
              <a:rPr lang="en-US" sz="1600" dirty="0" smtClean="0"/>
              <a:t> </a:t>
            </a:r>
            <a:r>
              <a:rPr lang="en-US" sz="1600" b="1" dirty="0" smtClean="0"/>
              <a:t>EXEC Mode</a:t>
            </a:r>
            <a:r>
              <a:rPr lang="en-US" sz="1600" dirty="0" smtClean="0"/>
              <a:t> - </a:t>
            </a:r>
            <a:r>
              <a:rPr lang="en-US" sz="1600" dirty="0"/>
              <a:t>This mode has limited capabilities but is useful for basic operations. It allows only a limited number of basic monitoring commands but does not allow the execution of any commands that might change the configuration of the device</a:t>
            </a:r>
            <a:r>
              <a:rPr lang="en-US" sz="1600" dirty="0" smtClean="0"/>
              <a:t>. The user exec mode is identified with the prompt &gt;.</a:t>
            </a:r>
          </a:p>
          <a:p>
            <a:pPr lvl="2"/>
            <a:r>
              <a:rPr lang="en-US" sz="1600" dirty="0" smtClean="0"/>
              <a:t>Switch&gt;</a:t>
            </a:r>
          </a:p>
          <a:p>
            <a:pPr lvl="2"/>
            <a:r>
              <a:rPr lang="en-US" sz="1600" dirty="0" smtClean="0"/>
              <a:t>Router&gt;</a:t>
            </a:r>
          </a:p>
          <a:p>
            <a:pPr lvl="1"/>
            <a:r>
              <a:rPr lang="en-US" sz="1600" b="1" dirty="0" smtClean="0"/>
              <a:t>Privileged EXEC Mode</a:t>
            </a:r>
            <a:r>
              <a:rPr lang="en-US" sz="1600" dirty="0" smtClean="0"/>
              <a:t> - </a:t>
            </a:r>
            <a:r>
              <a:rPr lang="en-US" sz="1600" dirty="0"/>
              <a:t>To execute configuration commands, a network administrator must access privileged EXEC mode. Higher configuration modes, like global configuration mode, can only be reached from privileged EXEC mode. The privileged EXEC mode can be identified by the prompt ending with the # symbol</a:t>
            </a:r>
            <a:r>
              <a:rPr lang="en-US" sz="1600" dirty="0" smtClean="0"/>
              <a:t>.</a:t>
            </a:r>
          </a:p>
          <a:p>
            <a:pPr lvl="2"/>
            <a:r>
              <a:rPr lang="en-US" sz="1600" dirty="0" smtClean="0"/>
              <a:t>Switch#</a:t>
            </a:r>
            <a:endParaRPr lang="en-US" sz="1600" dirty="0"/>
          </a:p>
          <a:p>
            <a:pPr lvl="2"/>
            <a:r>
              <a:rPr lang="en-US" sz="1600" dirty="0" smtClean="0"/>
              <a:t>Router#</a:t>
            </a:r>
            <a:endParaRPr lang="en-US" sz="1600" dirty="0"/>
          </a:p>
          <a:p>
            <a:pPr lvl="2"/>
            <a:endParaRPr lang="en-US" sz="1600" dirty="0" smtClean="0"/>
          </a:p>
          <a:p>
            <a:pPr lvl="1"/>
            <a:endParaRPr lang="en-US" sz="1600" dirty="0" smtClean="0"/>
          </a:p>
          <a:p>
            <a:endParaRPr lang="en-US" sz="2000" dirty="0" smtClean="0"/>
          </a:p>
        </p:txBody>
      </p:sp>
    </p:spTree>
    <p:extLst>
      <p:ext uri="{BB962C8B-B14F-4D97-AF65-F5344CB8AC3E}">
        <p14:creationId xmlns:p14="http://schemas.microsoft.com/office/powerpoint/2010/main" val="2902884455"/>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Navigate the IOS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8190110" cy="5093780"/>
          </a:xfrm>
        </p:spPr>
        <p:txBody>
          <a:bodyPr/>
          <a:lstStyle/>
          <a:p>
            <a:r>
              <a:rPr lang="en-US" sz="2000" dirty="0" smtClean="0"/>
              <a:t>Configuration Command Modes</a:t>
            </a:r>
            <a:endParaRPr lang="en-US" sz="2000" dirty="0"/>
          </a:p>
          <a:p>
            <a:pPr lvl="1"/>
            <a:r>
              <a:rPr lang="en-US" sz="1600" dirty="0" smtClean="0"/>
              <a:t>The </a:t>
            </a:r>
            <a:r>
              <a:rPr lang="en-US" sz="1600" b="1" dirty="0" smtClean="0"/>
              <a:t>Configure Terminal</a:t>
            </a:r>
            <a:r>
              <a:rPr lang="en-US" sz="1600" dirty="0" smtClean="0"/>
              <a:t> command enters the Global Configuration Mode.</a:t>
            </a:r>
          </a:p>
          <a:p>
            <a:pPr lvl="2"/>
            <a:r>
              <a:rPr lang="en-US" sz="1600" dirty="0"/>
              <a:t>s</a:t>
            </a:r>
            <a:r>
              <a:rPr lang="en-US" sz="1600" dirty="0" smtClean="0"/>
              <a:t>witch# </a:t>
            </a:r>
            <a:r>
              <a:rPr lang="en-US" sz="1600" b="1" dirty="0" smtClean="0"/>
              <a:t>configure terminal</a:t>
            </a:r>
          </a:p>
          <a:p>
            <a:pPr lvl="2"/>
            <a:r>
              <a:rPr lang="en-US" sz="1600" b="1" dirty="0"/>
              <a:t>s</a:t>
            </a:r>
            <a:r>
              <a:rPr lang="en-US" sz="1600" b="1" dirty="0" smtClean="0"/>
              <a:t>witch(</a:t>
            </a:r>
            <a:r>
              <a:rPr lang="en-US" sz="1600" b="1" dirty="0" err="1" smtClean="0"/>
              <a:t>config</a:t>
            </a:r>
            <a:r>
              <a:rPr lang="en-US" sz="1600" b="1" dirty="0" smtClean="0"/>
              <a:t>)# </a:t>
            </a:r>
            <a:r>
              <a:rPr lang="en-US" sz="1600" b="1" dirty="0" smtClean="0">
                <a:solidFill>
                  <a:srgbClr val="0070C0"/>
                </a:solidFill>
              </a:rPr>
              <a:t>[This is in global configuration mode]</a:t>
            </a:r>
          </a:p>
          <a:p>
            <a:pPr lvl="1"/>
            <a:r>
              <a:rPr lang="en-US" sz="1600" dirty="0" smtClean="0"/>
              <a:t>Sub-configuration modes are accessible from the Privileged </a:t>
            </a:r>
            <a:r>
              <a:rPr lang="en-US" sz="1600" dirty="0"/>
              <a:t>EXEC </a:t>
            </a:r>
            <a:r>
              <a:rPr lang="en-US" sz="1600" dirty="0" smtClean="0"/>
              <a:t>Mode.</a:t>
            </a:r>
          </a:p>
          <a:p>
            <a:pPr lvl="2"/>
            <a:r>
              <a:rPr lang="en-US" sz="1600" dirty="0"/>
              <a:t>switch# </a:t>
            </a:r>
            <a:r>
              <a:rPr lang="en-US" sz="1600" b="1" dirty="0" smtClean="0"/>
              <a:t>line console 0</a:t>
            </a:r>
          </a:p>
          <a:p>
            <a:pPr lvl="2"/>
            <a:r>
              <a:rPr lang="en-US" sz="1600" b="1" dirty="0" smtClean="0"/>
              <a:t>switch(</a:t>
            </a:r>
            <a:r>
              <a:rPr lang="en-US" sz="1600" b="1" dirty="0" err="1" smtClean="0"/>
              <a:t>config</a:t>
            </a:r>
            <a:r>
              <a:rPr lang="en-US" sz="1600" b="1" dirty="0" smtClean="0"/>
              <a:t>-line)# </a:t>
            </a:r>
            <a:r>
              <a:rPr lang="en-US" sz="1600" b="1" dirty="0">
                <a:solidFill>
                  <a:srgbClr val="0070C0"/>
                </a:solidFill>
              </a:rPr>
              <a:t>[This is </a:t>
            </a:r>
            <a:r>
              <a:rPr lang="en-US" sz="1600" b="1" dirty="0" smtClean="0">
                <a:solidFill>
                  <a:srgbClr val="0070C0"/>
                </a:solidFill>
              </a:rPr>
              <a:t>in line console sub-configuration]</a:t>
            </a:r>
            <a:endParaRPr lang="en-US" sz="1600" b="1" dirty="0" smtClean="0"/>
          </a:p>
          <a:p>
            <a:pPr lvl="2"/>
            <a:r>
              <a:rPr lang="en-US" sz="1600" dirty="0"/>
              <a:t>switch# </a:t>
            </a:r>
            <a:r>
              <a:rPr lang="en-US" sz="1600" b="1" dirty="0" smtClean="0"/>
              <a:t>interface </a:t>
            </a:r>
            <a:r>
              <a:rPr lang="en-US" sz="1600" b="1" dirty="0" err="1" smtClean="0"/>
              <a:t>vlan</a:t>
            </a:r>
            <a:r>
              <a:rPr lang="en-US" sz="1600" b="1" dirty="0" smtClean="0"/>
              <a:t> 1</a:t>
            </a:r>
            <a:endParaRPr lang="en-US" sz="1600" dirty="0"/>
          </a:p>
          <a:p>
            <a:pPr lvl="2"/>
            <a:r>
              <a:rPr lang="en-US" sz="1600" b="1" dirty="0" smtClean="0"/>
              <a:t>switch(</a:t>
            </a:r>
            <a:r>
              <a:rPr lang="en-US" sz="1600" b="1" dirty="0" err="1" smtClean="0"/>
              <a:t>config</a:t>
            </a:r>
            <a:r>
              <a:rPr lang="en-US" sz="1600" b="1" dirty="0" smtClean="0"/>
              <a:t>-if)# </a:t>
            </a:r>
            <a:r>
              <a:rPr lang="en-US" sz="1600" b="1" dirty="0">
                <a:solidFill>
                  <a:srgbClr val="0070C0"/>
                </a:solidFill>
              </a:rPr>
              <a:t>[This is </a:t>
            </a:r>
            <a:r>
              <a:rPr lang="en-US" sz="1600" b="1" dirty="0" smtClean="0">
                <a:solidFill>
                  <a:srgbClr val="0070C0"/>
                </a:solidFill>
              </a:rPr>
              <a:t>in interface </a:t>
            </a:r>
            <a:r>
              <a:rPr lang="en-US" sz="1600" b="1" dirty="0">
                <a:solidFill>
                  <a:srgbClr val="0070C0"/>
                </a:solidFill>
              </a:rPr>
              <a:t>sub-configuration]</a:t>
            </a:r>
            <a:endParaRPr lang="en-US" sz="1600" b="1" dirty="0" smtClean="0"/>
          </a:p>
          <a:p>
            <a:r>
              <a:rPr lang="en-US" sz="2000" dirty="0" smtClean="0"/>
              <a:t>Navigate Between IOS Modes</a:t>
            </a:r>
            <a:endParaRPr lang="en-US" sz="2000" dirty="0"/>
          </a:p>
          <a:p>
            <a:pPr lvl="1"/>
            <a:r>
              <a:rPr lang="en-US" sz="1600" dirty="0" smtClean="0"/>
              <a:t>Navigation between modes is also done via commands.</a:t>
            </a:r>
          </a:p>
          <a:p>
            <a:pPr lvl="1"/>
            <a:r>
              <a:rPr lang="en-US" sz="1600" dirty="0" smtClean="0"/>
              <a:t>The </a:t>
            </a:r>
            <a:r>
              <a:rPr lang="en-US" sz="1600" b="1" dirty="0" smtClean="0"/>
              <a:t>enable</a:t>
            </a:r>
            <a:r>
              <a:rPr lang="en-US" sz="1600" dirty="0" smtClean="0"/>
              <a:t> command enters the </a:t>
            </a:r>
            <a:r>
              <a:rPr lang="en-US" sz="1600" dirty="0"/>
              <a:t>Privileged EXEC </a:t>
            </a:r>
            <a:r>
              <a:rPr lang="en-US" sz="1600" dirty="0" smtClean="0"/>
              <a:t>Mode from User EXEC Mode.</a:t>
            </a:r>
          </a:p>
          <a:p>
            <a:pPr lvl="1"/>
            <a:r>
              <a:rPr lang="en-US" sz="1600" dirty="0" smtClean="0"/>
              <a:t>The </a:t>
            </a:r>
            <a:r>
              <a:rPr lang="en-US" sz="1600" b="1" dirty="0" smtClean="0"/>
              <a:t>exit</a:t>
            </a:r>
            <a:r>
              <a:rPr lang="en-US" sz="1600" dirty="0" smtClean="0"/>
              <a:t> commands exits from sub-configuration to the parent command mode.</a:t>
            </a:r>
          </a:p>
          <a:p>
            <a:pPr lvl="1"/>
            <a:r>
              <a:rPr lang="en-US" sz="1600" dirty="0" smtClean="0"/>
              <a:t>The </a:t>
            </a:r>
            <a:r>
              <a:rPr lang="en-US" sz="1600" b="1" dirty="0" smtClean="0"/>
              <a:t>end</a:t>
            </a:r>
            <a:r>
              <a:rPr lang="en-US" sz="1600" dirty="0" smtClean="0"/>
              <a:t> command </a:t>
            </a:r>
            <a:r>
              <a:rPr lang="en-US" sz="1600" dirty="0"/>
              <a:t>or </a:t>
            </a:r>
            <a:r>
              <a:rPr lang="en-US" sz="1600" b="1" dirty="0" err="1"/>
              <a:t>Ctrl+Z</a:t>
            </a:r>
            <a:r>
              <a:rPr lang="en-US" sz="1600" dirty="0"/>
              <a:t> </a:t>
            </a:r>
            <a:r>
              <a:rPr lang="en-US" sz="1600" dirty="0" smtClean="0"/>
              <a:t>exits </a:t>
            </a:r>
            <a:r>
              <a:rPr lang="en-US" sz="1600" dirty="0"/>
              <a:t>from </a:t>
            </a:r>
            <a:r>
              <a:rPr lang="en-US" sz="1600" dirty="0" smtClean="0"/>
              <a:t>sub-configuration to User EXEC Mode.</a:t>
            </a:r>
            <a:endParaRPr lang="en-US" sz="1600" dirty="0"/>
          </a:p>
          <a:p>
            <a:pPr lvl="1"/>
            <a:endParaRPr lang="en-US" sz="1600" dirty="0" smtClean="0"/>
          </a:p>
          <a:p>
            <a:endParaRPr lang="en-US" sz="2000" dirty="0" smtClean="0"/>
          </a:p>
        </p:txBody>
      </p:sp>
    </p:spTree>
    <p:extLst>
      <p:ext uri="{BB962C8B-B14F-4D97-AF65-F5344CB8AC3E}">
        <p14:creationId xmlns:p14="http://schemas.microsoft.com/office/powerpoint/2010/main" val="139358633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The Command Structure</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7715548" cy="5093780"/>
          </a:xfrm>
        </p:spPr>
        <p:txBody>
          <a:bodyPr/>
          <a:lstStyle/>
          <a:p>
            <a:r>
              <a:rPr lang="en-US" sz="2000" dirty="0" smtClean="0"/>
              <a:t>Basic IOS Command Structure</a:t>
            </a:r>
          </a:p>
          <a:p>
            <a:pPr lvl="1"/>
            <a:r>
              <a:rPr lang="en-US" sz="1600" dirty="0" smtClean="0"/>
              <a:t>The </a:t>
            </a:r>
            <a:r>
              <a:rPr lang="en-US" sz="1600" dirty="0"/>
              <a:t>general syntax for a command is the command followed by any appropriate keywords and arguments.</a:t>
            </a:r>
          </a:p>
          <a:p>
            <a:pPr lvl="1"/>
            <a:r>
              <a:rPr lang="en-US" sz="1600" dirty="0" smtClean="0"/>
              <a:t>Keyword </a:t>
            </a:r>
            <a:r>
              <a:rPr lang="en-US" sz="1600" dirty="0"/>
              <a:t>- a specific parameter defined in the operating </a:t>
            </a:r>
            <a:r>
              <a:rPr lang="en-US" sz="1600" dirty="0" smtClean="0"/>
              <a:t>system</a:t>
            </a:r>
            <a:endParaRPr lang="en-US" sz="1600" dirty="0"/>
          </a:p>
          <a:p>
            <a:pPr lvl="1"/>
            <a:r>
              <a:rPr lang="en-US" sz="1600" dirty="0" smtClean="0"/>
              <a:t>Argument </a:t>
            </a:r>
            <a:r>
              <a:rPr lang="en-US" sz="1600" dirty="0"/>
              <a:t>- not predefined; a value or variable defined by the </a:t>
            </a:r>
            <a:r>
              <a:rPr lang="en-US" sz="1600" dirty="0" smtClean="0"/>
              <a:t>user</a:t>
            </a:r>
            <a:endParaRPr lang="en-US" sz="16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IOS Command Syntax</a:t>
            </a:r>
          </a:p>
          <a:p>
            <a:pPr lvl="1"/>
            <a:r>
              <a:rPr lang="en-US" sz="1600" dirty="0" smtClean="0"/>
              <a:t>Provides </a:t>
            </a:r>
            <a:r>
              <a:rPr lang="en-US" sz="1600" dirty="0"/>
              <a:t>the pattern or format that must be used when entering a command.</a:t>
            </a:r>
            <a:endParaRPr lang="en-US" sz="1600" dirty="0" smtClean="0"/>
          </a:p>
          <a:p>
            <a:pPr lvl="1"/>
            <a:r>
              <a:rPr lang="en-US" sz="1600" dirty="0"/>
              <a:t>The </a:t>
            </a:r>
            <a:r>
              <a:rPr lang="en-US" sz="1600" dirty="0">
                <a:hlinkClick r:id="rId3"/>
              </a:rPr>
              <a:t>Cisco IOS Command Reference</a:t>
            </a:r>
            <a:r>
              <a:rPr lang="en-US" sz="1600" dirty="0"/>
              <a:t> is the ultimate source of information for a particular IOS command</a:t>
            </a:r>
            <a:r>
              <a:rPr lang="en-US" sz="1600" dirty="0" smtClean="0"/>
              <a:t>.</a:t>
            </a:r>
          </a:p>
          <a:p>
            <a:pPr lvl="1"/>
            <a:endParaRPr lang="en-US" sz="1600" dirty="0" smtClean="0"/>
          </a:p>
          <a:p>
            <a:endParaRPr lang="en-US" sz="20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2860" y="2856225"/>
            <a:ext cx="5024791" cy="2530535"/>
          </a:xfrm>
          <a:prstGeom prst="rect">
            <a:avLst/>
          </a:prstGeom>
        </p:spPr>
      </p:pic>
    </p:spTree>
    <p:extLst>
      <p:ext uri="{BB962C8B-B14F-4D97-AF65-F5344CB8AC3E}">
        <p14:creationId xmlns:p14="http://schemas.microsoft.com/office/powerpoint/2010/main" val="1825787074"/>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The Command Structure</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7715548" cy="5093780"/>
          </a:xfrm>
        </p:spPr>
        <p:txBody>
          <a:bodyPr/>
          <a:lstStyle/>
          <a:p>
            <a:r>
              <a:rPr lang="en-US" sz="2000" dirty="0" smtClean="0"/>
              <a:t>IOS Help Feature</a:t>
            </a:r>
            <a:endParaRPr lang="en-US" sz="2000" dirty="0"/>
          </a:p>
          <a:p>
            <a:pPr lvl="1"/>
            <a:r>
              <a:rPr lang="en-US" sz="1600" dirty="0"/>
              <a:t>The IOS has two forms of help </a:t>
            </a:r>
            <a:r>
              <a:rPr lang="en-US" sz="1600" dirty="0" smtClean="0"/>
              <a:t>available: Context-Sensitive Help and Command </a:t>
            </a:r>
            <a:r>
              <a:rPr lang="en-US" sz="1600" dirty="0"/>
              <a:t>Syntax </a:t>
            </a:r>
            <a:r>
              <a:rPr lang="en-US" sz="1600" dirty="0" smtClean="0"/>
              <a:t>Check. </a:t>
            </a:r>
          </a:p>
          <a:p>
            <a:pPr lvl="2"/>
            <a:r>
              <a:rPr lang="en-US" sz="1400" b="1" i="1" dirty="0" smtClean="0"/>
              <a:t>Help using ? (Question Mark)</a:t>
            </a:r>
            <a:endParaRPr lang="en-US" sz="1400" dirty="0" smtClean="0"/>
          </a:p>
          <a:p>
            <a:pPr marL="1085850" lvl="2" indent="-171450">
              <a:buFont typeface="Arial" charset="0"/>
              <a:buChar char="•"/>
            </a:pPr>
            <a:r>
              <a:rPr lang="en-US" sz="1400" dirty="0" smtClean="0"/>
              <a:t>Router</a:t>
            </a:r>
            <a:r>
              <a:rPr lang="en-US" sz="1400" dirty="0"/>
              <a:t># </a:t>
            </a:r>
            <a:r>
              <a:rPr lang="en-US" sz="1400" b="1" dirty="0"/>
              <a:t>? </a:t>
            </a:r>
            <a:r>
              <a:rPr lang="en-US" sz="1400" b="1" dirty="0" smtClean="0">
                <a:solidFill>
                  <a:srgbClr val="0070C0"/>
                </a:solidFill>
              </a:rPr>
              <a:t>[Will display all the commands on that mode]</a:t>
            </a:r>
            <a:endParaRPr lang="en-US" sz="1400" b="1" dirty="0">
              <a:solidFill>
                <a:srgbClr val="0070C0"/>
              </a:solidFill>
            </a:endParaRPr>
          </a:p>
          <a:p>
            <a:pPr marL="1085850" lvl="2" indent="-171450">
              <a:buFont typeface="Arial" charset="0"/>
              <a:buChar char="•"/>
            </a:pPr>
            <a:r>
              <a:rPr lang="en-US" sz="1400" dirty="0"/>
              <a:t>Router(</a:t>
            </a:r>
            <a:r>
              <a:rPr lang="en-US" sz="1400" dirty="0" err="1"/>
              <a:t>config</a:t>
            </a:r>
            <a:r>
              <a:rPr lang="en-US" sz="1400" dirty="0"/>
              <a:t>)# </a:t>
            </a:r>
            <a:r>
              <a:rPr lang="en-US" sz="1400" b="1" dirty="0"/>
              <a:t>zo? </a:t>
            </a:r>
            <a:r>
              <a:rPr lang="en-US" sz="1400" b="1" dirty="0" smtClean="0">
                <a:solidFill>
                  <a:srgbClr val="0070C0"/>
                </a:solidFill>
              </a:rPr>
              <a:t>[Will display all commands that starts with zo]</a:t>
            </a:r>
          </a:p>
          <a:p>
            <a:pPr marL="1425575" lvl="3" indent="-171450">
              <a:buFont typeface="Arial" charset="0"/>
              <a:buChar char="•"/>
            </a:pPr>
            <a:r>
              <a:rPr lang="en-US" sz="1400" b="1" dirty="0" smtClean="0"/>
              <a:t>zone zone-pair</a:t>
            </a:r>
          </a:p>
          <a:p>
            <a:pPr lvl="2"/>
            <a:r>
              <a:rPr lang="en-US" sz="1400" dirty="0" smtClean="0"/>
              <a:t> </a:t>
            </a:r>
            <a:r>
              <a:rPr lang="en-US" sz="1400" b="1" i="1" dirty="0" smtClean="0"/>
              <a:t>Partial command using </a:t>
            </a:r>
            <a:r>
              <a:rPr lang="en-US" sz="1400" b="1" dirty="0" smtClean="0"/>
              <a:t>Tab key</a:t>
            </a:r>
          </a:p>
          <a:p>
            <a:pPr marL="1085850" lvl="2" indent="-171450">
              <a:buFont typeface="Arial" charset="0"/>
              <a:buChar char="•"/>
            </a:pPr>
            <a:r>
              <a:rPr lang="en-US" sz="1400" dirty="0" smtClean="0"/>
              <a:t>Router(</a:t>
            </a:r>
            <a:r>
              <a:rPr lang="en-US" sz="1400" dirty="0" err="1" smtClean="0"/>
              <a:t>config</a:t>
            </a:r>
            <a:r>
              <a:rPr lang="en-US" sz="1400" dirty="0"/>
              <a:t>)# </a:t>
            </a:r>
            <a:r>
              <a:rPr lang="en-US" sz="1400" b="1" dirty="0" err="1" smtClean="0"/>
              <a:t>conf</a:t>
            </a:r>
            <a:r>
              <a:rPr lang="en-US" sz="1400" b="1" dirty="0" smtClean="0"/>
              <a:t>&lt;Tab&gt;</a:t>
            </a:r>
            <a:r>
              <a:rPr lang="en-US" sz="1400" dirty="0"/>
              <a:t> </a:t>
            </a:r>
            <a:endParaRPr lang="en-US" sz="1400" dirty="0" smtClean="0"/>
          </a:p>
          <a:p>
            <a:pPr marL="1085850" lvl="2" indent="-171450">
              <a:buFont typeface="Arial" charset="0"/>
              <a:buChar char="•"/>
            </a:pPr>
            <a:r>
              <a:rPr lang="en-US" sz="1400" dirty="0"/>
              <a:t>Router(</a:t>
            </a:r>
            <a:r>
              <a:rPr lang="en-US" sz="1400" dirty="0" err="1"/>
              <a:t>config</a:t>
            </a:r>
            <a:r>
              <a:rPr lang="en-US" sz="1400" dirty="0"/>
              <a:t>)# </a:t>
            </a:r>
            <a:r>
              <a:rPr lang="en-US" sz="1400" dirty="0" smtClean="0"/>
              <a:t> </a:t>
            </a:r>
            <a:r>
              <a:rPr lang="en-US" sz="1400" b="1" dirty="0" smtClean="0"/>
              <a:t>configure </a:t>
            </a:r>
            <a:r>
              <a:rPr lang="en-US" sz="1400" b="1" dirty="0" smtClean="0">
                <a:solidFill>
                  <a:srgbClr val="0070C0"/>
                </a:solidFill>
              </a:rPr>
              <a:t>[Will complete the whole word after Tab]</a:t>
            </a:r>
            <a:endParaRPr lang="en-US" sz="1400" b="1" dirty="0">
              <a:solidFill>
                <a:srgbClr val="0070C0"/>
              </a:solidFill>
            </a:endParaRPr>
          </a:p>
          <a:p>
            <a:r>
              <a:rPr lang="en-US" sz="2000" dirty="0" smtClean="0"/>
              <a:t>Hotkeys and Shortcuts</a:t>
            </a:r>
            <a:endParaRPr lang="en-US" sz="2000" dirty="0"/>
          </a:p>
          <a:p>
            <a:pPr lvl="1"/>
            <a:r>
              <a:rPr lang="en-US" sz="1600" dirty="0"/>
              <a:t>Commands and keywords can be shortened to the minimum number of characters that identify a unique selection</a:t>
            </a:r>
            <a:r>
              <a:rPr lang="en-US" sz="1600" dirty="0" smtClean="0"/>
              <a:t>.</a:t>
            </a:r>
          </a:p>
          <a:p>
            <a:pPr marL="927101" lvl="4" indent="-236538">
              <a:spcBef>
                <a:spcPct val="50000"/>
              </a:spcBef>
              <a:buFont typeface="Wingdings" charset="0"/>
              <a:buChar char="§"/>
            </a:pPr>
            <a:r>
              <a:rPr lang="en-US" sz="1400" dirty="0" smtClean="0"/>
              <a:t>Router&gt; </a:t>
            </a:r>
            <a:r>
              <a:rPr lang="en-US" sz="1400" b="1" dirty="0" err="1" smtClean="0"/>
              <a:t>en</a:t>
            </a:r>
            <a:r>
              <a:rPr lang="en-US" sz="1400" b="1" dirty="0" smtClean="0"/>
              <a:t> </a:t>
            </a:r>
            <a:r>
              <a:rPr lang="en-US" sz="1400" b="1" dirty="0" smtClean="0">
                <a:solidFill>
                  <a:srgbClr val="0070C0"/>
                </a:solidFill>
              </a:rPr>
              <a:t>[Instead of enable command you could use </a:t>
            </a:r>
            <a:r>
              <a:rPr lang="en-US" sz="1400" b="1" dirty="0" err="1" smtClean="0">
                <a:solidFill>
                  <a:srgbClr val="0070C0"/>
                </a:solidFill>
              </a:rPr>
              <a:t>en</a:t>
            </a:r>
            <a:r>
              <a:rPr lang="en-US" sz="1400" b="1" dirty="0" smtClean="0">
                <a:solidFill>
                  <a:srgbClr val="0070C0"/>
                </a:solidFill>
              </a:rPr>
              <a:t>]</a:t>
            </a:r>
          </a:p>
          <a:p>
            <a:pPr marL="927101" lvl="4" indent="-236538">
              <a:spcBef>
                <a:spcPct val="50000"/>
              </a:spcBef>
              <a:buFont typeface="Wingdings" charset="0"/>
              <a:buChar char="§"/>
            </a:pPr>
            <a:r>
              <a:rPr lang="en-US" sz="1400" dirty="0" smtClean="0"/>
              <a:t>Router# </a:t>
            </a:r>
            <a:r>
              <a:rPr lang="en-US" sz="1400" b="1" dirty="0" err="1" smtClean="0"/>
              <a:t>conf</a:t>
            </a:r>
            <a:r>
              <a:rPr lang="en-US" sz="1400" b="1" dirty="0" smtClean="0"/>
              <a:t> t </a:t>
            </a:r>
            <a:r>
              <a:rPr lang="en-US" sz="1400" b="1" dirty="0" smtClean="0">
                <a:solidFill>
                  <a:srgbClr val="0070C0"/>
                </a:solidFill>
              </a:rPr>
              <a:t>[Instead of configure terminal command you could use </a:t>
            </a:r>
            <a:r>
              <a:rPr lang="en-US" sz="1400" b="1" dirty="0" err="1" smtClean="0">
                <a:solidFill>
                  <a:srgbClr val="0070C0"/>
                </a:solidFill>
              </a:rPr>
              <a:t>conf</a:t>
            </a:r>
            <a:r>
              <a:rPr lang="en-US" sz="1400" b="1" dirty="0" smtClean="0">
                <a:solidFill>
                  <a:srgbClr val="0070C0"/>
                </a:solidFill>
              </a:rPr>
              <a:t> t]</a:t>
            </a:r>
            <a:endParaRPr lang="en-US" sz="1400" b="1" dirty="0">
              <a:solidFill>
                <a:srgbClr val="0070C0"/>
              </a:solidFill>
            </a:endParaRPr>
          </a:p>
          <a:p>
            <a:endParaRPr lang="en-US" sz="2000" dirty="0" smtClean="0"/>
          </a:p>
        </p:txBody>
      </p:sp>
    </p:spTree>
    <p:extLst>
      <p:ext uri="{BB962C8B-B14F-4D97-AF65-F5344CB8AC3E}">
        <p14:creationId xmlns:p14="http://schemas.microsoft.com/office/powerpoint/2010/main" val="3492809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The Command Structure</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7715548" cy="5093780"/>
          </a:xfrm>
        </p:spPr>
        <p:txBody>
          <a:bodyPr/>
          <a:lstStyle/>
          <a:p>
            <a:pPr marL="228600" lvl="1" indent="0">
              <a:buNone/>
            </a:pP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3" y="1232592"/>
            <a:ext cx="8733201" cy="5512765"/>
          </a:xfrm>
          <a:prstGeom prst="rect">
            <a:avLst/>
          </a:prstGeom>
        </p:spPr>
      </p:pic>
    </p:spTree>
    <p:extLst>
      <p:ext uri="{BB962C8B-B14F-4D97-AF65-F5344CB8AC3E}">
        <p14:creationId xmlns:p14="http://schemas.microsoft.com/office/powerpoint/2010/main" val="97106445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2</a:t>
            </a:r>
            <a:r>
              <a:rPr lang="en-US" sz="2400" dirty="0" smtClean="0"/>
              <a:t>.2  Basic Device Configuration</a:t>
            </a:r>
            <a:endParaRPr lang="en-US" sz="2400" dirty="0">
              <a:solidFill>
                <a:srgbClr val="00B0F0"/>
              </a:solidFill>
            </a:endParaRPr>
          </a:p>
        </p:txBody>
      </p:sp>
    </p:spTree>
    <p:extLst>
      <p:ext uri="{BB962C8B-B14F-4D97-AF65-F5344CB8AC3E}">
        <p14:creationId xmlns:p14="http://schemas.microsoft.com/office/powerpoint/2010/main" val="156569244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Basic Device Configuration</a:t>
            </a:r>
            <a:r>
              <a:rPr lang="en-US" dirty="0" smtClean="0">
                <a:latin typeface="Arial" charset="0"/>
              </a:rPr>
              <a:t/>
            </a:r>
            <a:br>
              <a:rPr lang="en-US" dirty="0" smtClean="0">
                <a:latin typeface="Arial" charset="0"/>
              </a:rPr>
            </a:br>
            <a:r>
              <a:rPr lang="en-US" dirty="0" smtClean="0">
                <a:latin typeface="Arial" charset="0"/>
              </a:rPr>
              <a:t>Hostnames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7715548" cy="5093780"/>
          </a:xfrm>
        </p:spPr>
        <p:txBody>
          <a:bodyPr/>
          <a:lstStyle/>
          <a:p>
            <a:r>
              <a:rPr lang="en-US" sz="2000" dirty="0" smtClean="0"/>
              <a:t>Device Names</a:t>
            </a:r>
          </a:p>
          <a:p>
            <a:pPr lvl="1"/>
            <a:r>
              <a:rPr lang="en-US" sz="1600" dirty="0"/>
              <a:t>Hostnames allow devices to be identified by network administrators over a network or the Internet</a:t>
            </a:r>
            <a:r>
              <a:rPr lang="en-US" sz="1600" dirty="0" smtClean="0"/>
              <a:t>.</a:t>
            </a:r>
          </a:p>
          <a:p>
            <a:pPr lvl="1"/>
            <a:r>
              <a:rPr lang="en-US" sz="1600" dirty="0" smtClean="0"/>
              <a:t>Very important and should also be displayed in the topology.</a:t>
            </a:r>
            <a:endParaRPr lang="en-US" sz="1600" dirty="0"/>
          </a:p>
          <a:p>
            <a:r>
              <a:rPr lang="en-US" sz="2000" dirty="0" smtClean="0"/>
              <a:t>Configure Hostnames</a:t>
            </a:r>
          </a:p>
          <a:p>
            <a:pPr lvl="1"/>
            <a:r>
              <a:rPr lang="en-US" sz="1600" dirty="0" smtClean="0"/>
              <a:t>IOS hostnames should:</a:t>
            </a:r>
          </a:p>
          <a:p>
            <a:pPr lvl="1"/>
            <a:r>
              <a:rPr lang="en-US" sz="1600" dirty="0" smtClean="0"/>
              <a:t>Start with a letter</a:t>
            </a:r>
          </a:p>
          <a:p>
            <a:pPr lvl="1"/>
            <a:r>
              <a:rPr lang="en-US" sz="1600" dirty="0" smtClean="0"/>
              <a:t>Contain no spaces</a:t>
            </a:r>
          </a:p>
          <a:p>
            <a:pPr lvl="1"/>
            <a:r>
              <a:rPr lang="en-US" sz="1600" dirty="0" smtClean="0"/>
              <a:t>End with letter or digit</a:t>
            </a:r>
          </a:p>
          <a:p>
            <a:pPr lvl="1"/>
            <a:r>
              <a:rPr lang="en-US" sz="1600" dirty="0" smtClean="0"/>
              <a:t>Use only letters, digits or dashes</a:t>
            </a:r>
          </a:p>
          <a:p>
            <a:pPr lvl="1"/>
            <a:r>
              <a:rPr lang="en-US" sz="1600" dirty="0" smtClean="0"/>
              <a:t>Be less than 64 characters in length</a:t>
            </a:r>
          </a:p>
          <a:p>
            <a:endParaRPr lang="en-US" sz="1600" dirty="0"/>
          </a:p>
          <a:p>
            <a:pPr lvl="1"/>
            <a:endParaRPr lang="en-US" sz="1600" dirty="0" smtClean="0"/>
          </a:p>
          <a:p>
            <a:endParaRPr lang="en-US" sz="20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902" y="5166095"/>
            <a:ext cx="5304123" cy="116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96673"/>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10" y="275122"/>
            <a:ext cx="8772157" cy="838200"/>
          </a:xfrm>
        </p:spPr>
        <p:txBody>
          <a:bodyPr/>
          <a:lstStyle/>
          <a:p>
            <a:pPr eaLnBrk="1" hangingPunct="1"/>
            <a:r>
              <a:rPr lang="en-US" sz="1800" dirty="0" smtClean="0">
                <a:latin typeface="Arial" charset="0"/>
              </a:rPr>
              <a:t>Basic Device Configuration</a:t>
            </a:r>
            <a:r>
              <a:rPr lang="en-US" dirty="0" smtClean="0">
                <a:latin typeface="Arial" charset="0"/>
              </a:rPr>
              <a:t/>
            </a:r>
            <a:br>
              <a:rPr lang="en-US" dirty="0" smtClean="0">
                <a:latin typeface="Arial" charset="0"/>
              </a:rPr>
            </a:br>
            <a:r>
              <a:rPr lang="en-US" dirty="0" smtClean="0">
                <a:latin typeface="Arial" charset="0"/>
              </a:rPr>
              <a:t>Limit Access to Device Configurations</a:t>
            </a:r>
            <a:endParaRPr lang="en-US" dirty="0">
              <a:solidFill>
                <a:srgbClr val="00B0F0"/>
              </a:solidFill>
              <a:latin typeface="Arial" charset="0"/>
            </a:endParaRPr>
          </a:p>
        </p:txBody>
      </p:sp>
      <p:sp>
        <p:nvSpPr>
          <p:cNvPr id="2" name="Content Placeholder 1"/>
          <p:cNvSpPr>
            <a:spLocks noGrp="1"/>
          </p:cNvSpPr>
          <p:nvPr>
            <p:ph idx="1"/>
          </p:nvPr>
        </p:nvSpPr>
        <p:spPr>
          <a:xfrm>
            <a:off x="213109" y="1113322"/>
            <a:ext cx="7910473" cy="5093780"/>
          </a:xfrm>
        </p:spPr>
        <p:txBody>
          <a:bodyPr/>
          <a:lstStyle/>
          <a:p>
            <a:r>
              <a:rPr lang="en-US" sz="2000" dirty="0" smtClean="0"/>
              <a:t>Secure Device Access</a:t>
            </a:r>
          </a:p>
          <a:p>
            <a:pPr lvl="1"/>
            <a:r>
              <a:rPr lang="en-US" sz="1600" dirty="0" smtClean="0"/>
              <a:t>Secure privileged EXEC and user EXEC access with a password.</a:t>
            </a:r>
          </a:p>
          <a:p>
            <a:pPr lvl="2"/>
            <a:r>
              <a:rPr lang="en-US" sz="1600" dirty="0" smtClean="0"/>
              <a:t>Privilege EXEC password setup:</a:t>
            </a:r>
          </a:p>
          <a:p>
            <a:pPr lvl="3"/>
            <a:r>
              <a:rPr lang="en-US" sz="1600" b="1" dirty="0"/>
              <a:t>e</a:t>
            </a:r>
            <a:r>
              <a:rPr lang="en-US" sz="1600" b="1" dirty="0" smtClean="0"/>
              <a:t>nable secret &lt;password&gt;</a:t>
            </a:r>
          </a:p>
          <a:p>
            <a:pPr lvl="3"/>
            <a:r>
              <a:rPr lang="en-US" sz="1600" b="1" dirty="0" smtClean="0"/>
              <a:t>Router(</a:t>
            </a:r>
            <a:r>
              <a:rPr lang="en-US" sz="1600" b="1" dirty="0" err="1" smtClean="0"/>
              <a:t>config</a:t>
            </a:r>
            <a:r>
              <a:rPr lang="en-US" sz="1600" b="1" dirty="0" smtClean="0"/>
              <a:t>)# enable </a:t>
            </a:r>
            <a:r>
              <a:rPr lang="en-US" sz="1600" b="1" dirty="0"/>
              <a:t>secret </a:t>
            </a:r>
            <a:r>
              <a:rPr lang="en-US" sz="1600" b="1" dirty="0" smtClean="0"/>
              <a:t>class</a:t>
            </a:r>
          </a:p>
          <a:p>
            <a:pPr lvl="2"/>
            <a:r>
              <a:rPr lang="en-US" sz="1600" dirty="0" smtClean="0"/>
              <a:t>User </a:t>
            </a:r>
            <a:r>
              <a:rPr lang="en-US" sz="1600" dirty="0"/>
              <a:t>EXEC password setup:</a:t>
            </a:r>
          </a:p>
          <a:p>
            <a:pPr lvl="3"/>
            <a:r>
              <a:rPr lang="en-US" sz="1600" b="1" dirty="0" smtClean="0"/>
              <a:t>Router(</a:t>
            </a:r>
            <a:r>
              <a:rPr lang="en-US" sz="1600" b="1" dirty="0" err="1" smtClean="0"/>
              <a:t>config</a:t>
            </a:r>
            <a:r>
              <a:rPr lang="en-US" sz="1600" b="1" dirty="0" smtClean="0"/>
              <a:t>)# line console 0</a:t>
            </a:r>
            <a:endParaRPr lang="en-US" sz="1600" b="1" dirty="0"/>
          </a:p>
          <a:p>
            <a:pPr lvl="3"/>
            <a:r>
              <a:rPr lang="en-US" sz="1600" b="1" dirty="0" smtClean="0"/>
              <a:t>Router(</a:t>
            </a:r>
            <a:r>
              <a:rPr lang="en-US" sz="1600" b="1" dirty="0" err="1" smtClean="0"/>
              <a:t>config</a:t>
            </a:r>
            <a:r>
              <a:rPr lang="en-US" sz="1600" b="1" dirty="0" smtClean="0"/>
              <a:t>-line)# password cisco</a:t>
            </a:r>
          </a:p>
          <a:p>
            <a:pPr lvl="3"/>
            <a:r>
              <a:rPr lang="en-US" sz="1600" b="1" dirty="0"/>
              <a:t>Router(</a:t>
            </a:r>
            <a:r>
              <a:rPr lang="en-US" sz="1600" b="1" dirty="0" err="1"/>
              <a:t>config</a:t>
            </a:r>
            <a:r>
              <a:rPr lang="en-US" sz="1600" b="1" dirty="0"/>
              <a:t>-line</a:t>
            </a:r>
            <a:r>
              <a:rPr lang="en-US" sz="1600" b="1" dirty="0" smtClean="0"/>
              <a:t>)# login</a:t>
            </a:r>
          </a:p>
          <a:p>
            <a:pPr lvl="1"/>
            <a:r>
              <a:rPr lang="en-US" sz="1600" dirty="0" smtClean="0"/>
              <a:t>Secure virtual terminal lines with a password.</a:t>
            </a:r>
          </a:p>
          <a:p>
            <a:pPr lvl="3"/>
            <a:r>
              <a:rPr lang="en-US" sz="1600" b="1" dirty="0"/>
              <a:t>Router(</a:t>
            </a:r>
            <a:r>
              <a:rPr lang="en-US" sz="1600" b="1" dirty="0" err="1"/>
              <a:t>config</a:t>
            </a:r>
            <a:r>
              <a:rPr lang="en-US" sz="1600" b="1" dirty="0"/>
              <a:t>)# </a:t>
            </a:r>
            <a:r>
              <a:rPr lang="en-US" sz="1600" b="1" dirty="0" smtClean="0"/>
              <a:t>line </a:t>
            </a:r>
            <a:r>
              <a:rPr lang="en-US" sz="1600" b="1" dirty="0" err="1" smtClean="0"/>
              <a:t>vty</a:t>
            </a:r>
            <a:r>
              <a:rPr lang="en-US" sz="1600" b="1" dirty="0" smtClean="0"/>
              <a:t> </a:t>
            </a:r>
            <a:r>
              <a:rPr lang="en-US" sz="1600" b="1" dirty="0"/>
              <a:t>0 </a:t>
            </a:r>
            <a:r>
              <a:rPr lang="en-US" sz="1600" b="1" dirty="0" smtClean="0"/>
              <a:t>15</a:t>
            </a:r>
            <a:endParaRPr lang="en-US" sz="1600" b="1" dirty="0"/>
          </a:p>
          <a:p>
            <a:pPr lvl="3"/>
            <a:r>
              <a:rPr lang="en-US" sz="1600" b="1" dirty="0" smtClean="0"/>
              <a:t>Router(</a:t>
            </a:r>
            <a:r>
              <a:rPr lang="en-US" sz="1600" b="1" dirty="0" err="1" smtClean="0"/>
              <a:t>config</a:t>
            </a:r>
            <a:r>
              <a:rPr lang="en-US" sz="1600" b="1" dirty="0" smtClean="0"/>
              <a:t>-line)# password cisco</a:t>
            </a:r>
          </a:p>
          <a:p>
            <a:pPr lvl="3"/>
            <a:r>
              <a:rPr lang="en-US" sz="1600" b="1" dirty="0"/>
              <a:t>Router(</a:t>
            </a:r>
            <a:r>
              <a:rPr lang="en-US" sz="1600" b="1" dirty="0" err="1"/>
              <a:t>config</a:t>
            </a:r>
            <a:r>
              <a:rPr lang="en-US" sz="1600" b="1" dirty="0"/>
              <a:t>-line)# login</a:t>
            </a:r>
            <a:endParaRPr lang="en-US" sz="1600" dirty="0"/>
          </a:p>
          <a:p>
            <a:r>
              <a:rPr lang="en-US" sz="2000" dirty="0" smtClean="0"/>
              <a:t>Configure Passwords</a:t>
            </a:r>
          </a:p>
          <a:p>
            <a:pPr lvl="1"/>
            <a:r>
              <a:rPr lang="en-US" sz="1600" dirty="0" smtClean="0"/>
              <a:t>Use more than 8 characters (above is for example only).</a:t>
            </a:r>
          </a:p>
          <a:p>
            <a:pPr lvl="1"/>
            <a:r>
              <a:rPr lang="en-US" sz="1600" dirty="0" smtClean="0"/>
              <a:t>Use a combination of uppercase, lowercase, numbers and special characters.</a:t>
            </a:r>
          </a:p>
          <a:p>
            <a:pPr lvl="1"/>
            <a:r>
              <a:rPr lang="en-US" sz="1600" dirty="0" smtClean="0"/>
              <a:t>Avoid re-using passwords</a:t>
            </a:r>
          </a:p>
          <a:p>
            <a:endParaRPr lang="en-US" sz="1600" dirty="0"/>
          </a:p>
          <a:p>
            <a:pPr lvl="1"/>
            <a:endParaRPr lang="en-US" sz="1600" dirty="0" smtClean="0"/>
          </a:p>
          <a:p>
            <a:endParaRPr lang="en-US" sz="2000" dirty="0" smtClean="0"/>
          </a:p>
        </p:txBody>
      </p:sp>
    </p:spTree>
    <p:extLst>
      <p:ext uri="{BB962C8B-B14F-4D97-AF65-F5344CB8AC3E}">
        <p14:creationId xmlns:p14="http://schemas.microsoft.com/office/powerpoint/2010/main" val="154698502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Basic Device Configuration</a:t>
            </a:r>
            <a:r>
              <a:rPr lang="en-US" dirty="0" smtClean="0">
                <a:latin typeface="Arial" charset="0"/>
              </a:rPr>
              <a:t/>
            </a:r>
            <a:br>
              <a:rPr lang="en-US" dirty="0" smtClean="0">
                <a:latin typeface="Arial" charset="0"/>
              </a:rPr>
            </a:br>
            <a:r>
              <a:rPr lang="en-US" dirty="0" smtClean="0">
                <a:latin typeface="Arial" charset="0"/>
              </a:rPr>
              <a:t>Limit Access to Device Configurations</a:t>
            </a:r>
            <a:endParaRPr lang="en-US" dirty="0">
              <a:solidFill>
                <a:srgbClr val="00B0F0"/>
              </a:solidFill>
              <a:latin typeface="Arial" charset="0"/>
            </a:endParaRPr>
          </a:p>
        </p:txBody>
      </p:sp>
      <p:sp>
        <p:nvSpPr>
          <p:cNvPr id="2" name="Content Placeholder 1"/>
          <p:cNvSpPr>
            <a:spLocks noGrp="1"/>
          </p:cNvSpPr>
          <p:nvPr>
            <p:ph idx="1"/>
          </p:nvPr>
        </p:nvSpPr>
        <p:spPr>
          <a:xfrm>
            <a:off x="213110" y="1209442"/>
            <a:ext cx="6430758" cy="5093780"/>
          </a:xfrm>
        </p:spPr>
        <p:txBody>
          <a:bodyPr/>
          <a:lstStyle/>
          <a:p>
            <a:r>
              <a:rPr lang="en-US" sz="2000" dirty="0" smtClean="0"/>
              <a:t>Encrypt Passwords</a:t>
            </a:r>
          </a:p>
          <a:p>
            <a:pPr lvl="1"/>
            <a:r>
              <a:rPr lang="en-US" sz="1600" dirty="0" smtClean="0"/>
              <a:t>Cisco IOS displays passwords in plain text by default.</a:t>
            </a:r>
          </a:p>
          <a:p>
            <a:pPr lvl="1"/>
            <a:r>
              <a:rPr lang="en-US" sz="1600" dirty="0" smtClean="0"/>
              <a:t>Passwords should be encrypted.</a:t>
            </a:r>
          </a:p>
          <a:p>
            <a:pPr lvl="2"/>
            <a:r>
              <a:rPr lang="en-US" sz="1600" b="1" dirty="0"/>
              <a:t>Router(</a:t>
            </a:r>
            <a:r>
              <a:rPr lang="en-US" sz="1600" b="1" dirty="0" err="1"/>
              <a:t>config</a:t>
            </a:r>
            <a:r>
              <a:rPr lang="en-US" sz="1600" b="1" dirty="0"/>
              <a:t>)# </a:t>
            </a:r>
            <a:r>
              <a:rPr lang="en-US" sz="1600" b="1" dirty="0" smtClean="0"/>
              <a:t>service password-encryption</a:t>
            </a:r>
            <a:endParaRPr lang="en-US" sz="1600" dirty="0"/>
          </a:p>
          <a:p>
            <a:r>
              <a:rPr lang="en-US" sz="2000" dirty="0" smtClean="0"/>
              <a:t>Banner Messages</a:t>
            </a:r>
            <a:endParaRPr lang="en-US" sz="2000" dirty="0"/>
          </a:p>
          <a:p>
            <a:pPr lvl="1"/>
            <a:r>
              <a:rPr lang="en-US" sz="1600" dirty="0" smtClean="0"/>
              <a:t>Important </a:t>
            </a:r>
            <a:r>
              <a:rPr lang="en-US" sz="1600" dirty="0"/>
              <a:t>part of the legal process in the event that someone is prosecuted for breaking into a device.</a:t>
            </a:r>
          </a:p>
          <a:p>
            <a:pPr lvl="1"/>
            <a:r>
              <a:rPr lang="en-US" sz="1600" dirty="0"/>
              <a:t>Wording that implies that a login is "welcome" or "invited" is not appropriate.</a:t>
            </a:r>
          </a:p>
          <a:p>
            <a:pPr lvl="1"/>
            <a:r>
              <a:rPr lang="en-US" sz="1600" dirty="0"/>
              <a:t>Often used for legal notification because it is displayed to all connected terminals</a:t>
            </a:r>
            <a:r>
              <a:rPr lang="en-US" sz="1600" dirty="0" smtClean="0"/>
              <a:t>.</a:t>
            </a:r>
          </a:p>
          <a:p>
            <a:pPr lvl="2"/>
            <a:r>
              <a:rPr lang="en-US" sz="1600" b="1" dirty="0"/>
              <a:t>Router(</a:t>
            </a:r>
            <a:r>
              <a:rPr lang="en-US" sz="1600" b="1" dirty="0" err="1"/>
              <a:t>config</a:t>
            </a:r>
            <a:r>
              <a:rPr lang="en-US" sz="1600" b="1" dirty="0"/>
              <a:t>)# </a:t>
            </a:r>
            <a:r>
              <a:rPr lang="en-US" sz="1600" b="1" dirty="0" smtClean="0"/>
              <a:t>banner </a:t>
            </a:r>
            <a:r>
              <a:rPr lang="en-US" sz="1600" b="1" dirty="0" err="1" smtClean="0"/>
              <a:t>motd</a:t>
            </a:r>
            <a:r>
              <a:rPr lang="en-US" sz="1600" b="1" dirty="0" smtClean="0"/>
              <a:t> #</a:t>
            </a:r>
            <a:r>
              <a:rPr lang="en-US" sz="1600" dirty="0" smtClean="0"/>
              <a:t>No </a:t>
            </a:r>
            <a:r>
              <a:rPr lang="en-US" sz="1600" dirty="0"/>
              <a:t>unauthorized access allowed </a:t>
            </a:r>
            <a:r>
              <a:rPr lang="en-US" sz="1600" dirty="0" smtClean="0"/>
              <a:t>violators </a:t>
            </a:r>
            <a:r>
              <a:rPr lang="en-US" sz="1600" dirty="0"/>
              <a:t>will be prosecuted to the full extent of the </a:t>
            </a:r>
            <a:r>
              <a:rPr lang="en-US" sz="1600" dirty="0" smtClean="0"/>
              <a:t>law</a:t>
            </a:r>
            <a:r>
              <a:rPr lang="en-US" sz="1600" b="1" dirty="0" smtClean="0"/>
              <a:t>#</a:t>
            </a:r>
            <a:endParaRPr lang="en-US" sz="1600" b="1" dirty="0"/>
          </a:p>
          <a:p>
            <a:pPr lvl="2"/>
            <a:endParaRPr lang="en-US" sz="1600" dirty="0"/>
          </a:p>
          <a:p>
            <a:endParaRPr lang="en-US" sz="1600" dirty="0"/>
          </a:p>
          <a:p>
            <a:pPr lvl="1"/>
            <a:endParaRPr lang="en-US" sz="1600" dirty="0" smtClean="0"/>
          </a:p>
          <a:p>
            <a:endParaRPr lang="en-US" sz="2000" dirty="0" smtClean="0"/>
          </a:p>
        </p:txBody>
      </p:sp>
    </p:spTree>
    <p:extLst>
      <p:ext uri="{BB962C8B-B14F-4D97-AF65-F5344CB8AC3E}">
        <p14:creationId xmlns:p14="http://schemas.microsoft.com/office/powerpoint/2010/main" val="113159506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29787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Basic Device Configuration</a:t>
            </a:r>
            <a:r>
              <a:rPr lang="en-US" dirty="0" smtClean="0">
                <a:latin typeface="Arial" charset="0"/>
              </a:rPr>
              <a:t/>
            </a:r>
            <a:br>
              <a:rPr lang="en-US" dirty="0" smtClean="0">
                <a:latin typeface="Arial" charset="0"/>
              </a:rPr>
            </a:br>
            <a:r>
              <a:rPr lang="en-US" dirty="0" smtClean="0">
                <a:latin typeface="Arial" charset="0"/>
              </a:rPr>
              <a:t>Configuration Files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5458485" cy="5093780"/>
          </a:xfrm>
        </p:spPr>
        <p:txBody>
          <a:bodyPr/>
          <a:lstStyle/>
          <a:p>
            <a:r>
              <a:rPr lang="en-US" sz="2000" dirty="0" smtClean="0"/>
              <a:t>Start-up Configuration File</a:t>
            </a:r>
          </a:p>
          <a:p>
            <a:pPr lvl="1"/>
            <a:r>
              <a:rPr lang="en-US" sz="1600" b="1" dirty="0"/>
              <a:t>s</a:t>
            </a:r>
            <a:r>
              <a:rPr lang="en-US" sz="1600" b="1" dirty="0" smtClean="0"/>
              <a:t>tartup-</a:t>
            </a:r>
            <a:r>
              <a:rPr lang="en-US" sz="1600" b="1" dirty="0" err="1" smtClean="0"/>
              <a:t>config</a:t>
            </a:r>
            <a:r>
              <a:rPr lang="en-US" sz="1600" dirty="0" smtClean="0"/>
              <a:t> - File </a:t>
            </a:r>
            <a:r>
              <a:rPr lang="en-US" sz="1600" dirty="0"/>
              <a:t>stored in NVRAM that contains all of the commands that will be used upon startup or </a:t>
            </a:r>
            <a:r>
              <a:rPr lang="en-US" sz="1600" dirty="0" smtClean="0"/>
              <a:t>reboot</a:t>
            </a:r>
          </a:p>
          <a:p>
            <a:pPr lvl="1"/>
            <a:r>
              <a:rPr lang="en-US" sz="1600" dirty="0" smtClean="0"/>
              <a:t>NVRAM </a:t>
            </a:r>
            <a:r>
              <a:rPr lang="en-US" sz="1600" dirty="0"/>
              <a:t>does not lose its contents when the device is powered off</a:t>
            </a:r>
            <a:r>
              <a:rPr lang="en-US" sz="1600" dirty="0" smtClean="0"/>
              <a:t>.</a:t>
            </a:r>
            <a:endParaRPr lang="en-US" sz="1600" dirty="0"/>
          </a:p>
          <a:p>
            <a:r>
              <a:rPr lang="en-US" sz="2000" dirty="0"/>
              <a:t>Start-up Configuration File</a:t>
            </a:r>
          </a:p>
          <a:p>
            <a:pPr lvl="1"/>
            <a:r>
              <a:rPr lang="en-US" sz="1600" b="1" dirty="0" smtClean="0"/>
              <a:t>running-</a:t>
            </a:r>
            <a:r>
              <a:rPr lang="en-US" sz="1600" b="1" dirty="0" err="1" smtClean="0"/>
              <a:t>config</a:t>
            </a:r>
            <a:r>
              <a:rPr lang="en-US" sz="1600" dirty="0" smtClean="0"/>
              <a:t> </a:t>
            </a:r>
            <a:r>
              <a:rPr lang="en-US" sz="1600" dirty="0"/>
              <a:t>- The file stored in Random Access Memory (RAM) that reflects the current configuration. Modifying a running configuration affects the operation of a Cisco device immediately. RAM is volatile memory. It loses all of its content when the device is powered off or restarted.</a:t>
            </a:r>
            <a:endParaRPr lang="en-US" sz="2000" dirty="0" smtClean="0"/>
          </a:p>
          <a:p>
            <a:r>
              <a:rPr lang="en-US" sz="2000" dirty="0" smtClean="0"/>
              <a:t>Showing running configuration</a:t>
            </a:r>
          </a:p>
          <a:p>
            <a:pPr lvl="1"/>
            <a:r>
              <a:rPr lang="en-US" sz="1600" b="1" dirty="0" smtClean="0"/>
              <a:t>Router# show running-</a:t>
            </a:r>
            <a:r>
              <a:rPr lang="en-US" sz="1600" b="1" dirty="0" err="1" smtClean="0"/>
              <a:t>config</a:t>
            </a:r>
            <a:endParaRPr lang="en-US" sz="1600" b="1" dirty="0" smtClean="0"/>
          </a:p>
          <a:p>
            <a:endParaRPr lang="en-US" sz="1600" dirty="0"/>
          </a:p>
          <a:p>
            <a:endParaRPr lang="en-US" sz="1600" dirty="0"/>
          </a:p>
          <a:p>
            <a:pPr lvl="1"/>
            <a:endParaRPr lang="en-US" sz="1600" dirty="0" smtClean="0"/>
          </a:p>
          <a:p>
            <a:endParaRPr lang="en-US" sz="2000" dirty="0" smtClean="0"/>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5543" t="10836" b="30678"/>
          <a:stretch/>
        </p:blipFill>
        <p:spPr bwMode="auto">
          <a:xfrm>
            <a:off x="5690837" y="4012253"/>
            <a:ext cx="3294430" cy="231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645324"/>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Basic Device Configuration</a:t>
            </a:r>
            <a:r>
              <a:rPr lang="en-US" dirty="0" smtClean="0">
                <a:latin typeface="Arial" charset="0"/>
              </a:rPr>
              <a:t/>
            </a:r>
            <a:br>
              <a:rPr lang="en-US" dirty="0" smtClean="0">
                <a:latin typeface="Arial" charset="0"/>
              </a:rPr>
            </a:br>
            <a:r>
              <a:rPr lang="en-US" dirty="0" smtClean="0">
                <a:latin typeface="Arial" charset="0"/>
              </a:rPr>
              <a:t>Save Configurations</a:t>
            </a:r>
            <a:endParaRPr lang="en-US" dirty="0">
              <a:solidFill>
                <a:srgbClr val="00B0F0"/>
              </a:solidFill>
              <a:latin typeface="Arial" charset="0"/>
            </a:endParaRPr>
          </a:p>
        </p:txBody>
      </p:sp>
      <p:sp>
        <p:nvSpPr>
          <p:cNvPr id="2" name="Content Placeholder 1"/>
          <p:cNvSpPr>
            <a:spLocks noGrp="1"/>
          </p:cNvSpPr>
          <p:nvPr>
            <p:ph idx="1"/>
          </p:nvPr>
        </p:nvSpPr>
        <p:spPr>
          <a:xfrm>
            <a:off x="213111" y="1232592"/>
            <a:ext cx="4941986" cy="5093780"/>
          </a:xfrm>
        </p:spPr>
        <p:txBody>
          <a:bodyPr/>
          <a:lstStyle/>
          <a:p>
            <a:r>
              <a:rPr lang="en-US" sz="2000" dirty="0" smtClean="0"/>
              <a:t>Save Configuration files</a:t>
            </a:r>
          </a:p>
          <a:p>
            <a:pPr lvl="1"/>
            <a:r>
              <a:rPr lang="en-US" sz="1600" b="1" dirty="0"/>
              <a:t>Router# </a:t>
            </a:r>
            <a:r>
              <a:rPr lang="en-US" sz="1600" b="1" dirty="0" smtClean="0"/>
              <a:t>copy running-</a:t>
            </a:r>
            <a:r>
              <a:rPr lang="en-US" sz="1600" b="1" dirty="0" err="1" smtClean="0"/>
              <a:t>config</a:t>
            </a:r>
            <a:r>
              <a:rPr lang="en-US" sz="1600" b="1" dirty="0" smtClean="0"/>
              <a:t> startup-</a:t>
            </a:r>
            <a:r>
              <a:rPr lang="en-US" sz="1600" b="1" dirty="0" err="1" smtClean="0"/>
              <a:t>config</a:t>
            </a:r>
            <a:endParaRPr lang="en-US" sz="1600" dirty="0" smtClean="0"/>
          </a:p>
          <a:p>
            <a:r>
              <a:rPr lang="en-US" sz="2000" dirty="0" smtClean="0"/>
              <a:t>Capture Configuration to a Text File</a:t>
            </a:r>
            <a:endParaRPr lang="en-US" sz="2000" dirty="0"/>
          </a:p>
          <a:p>
            <a:pPr lvl="1"/>
            <a:r>
              <a:rPr lang="en-US" sz="1600" dirty="0"/>
              <a:t>Configuration files can also be saved and archived to a text </a:t>
            </a:r>
            <a:r>
              <a:rPr lang="en-US" sz="1600" dirty="0" smtClean="0"/>
              <a:t>document.</a:t>
            </a:r>
          </a:p>
          <a:p>
            <a:pPr lvl="1"/>
            <a:r>
              <a:rPr lang="en-US" sz="1600" dirty="0" smtClean="0"/>
              <a:t>The configuration can then be edited with any text editor and placed back in the device.</a:t>
            </a:r>
            <a:endParaRPr lang="en-US" sz="1600" dirty="0"/>
          </a:p>
          <a:p>
            <a:endParaRPr lang="en-US" sz="1600" dirty="0"/>
          </a:p>
          <a:p>
            <a:endParaRPr lang="en-US" sz="1600" dirty="0"/>
          </a:p>
          <a:p>
            <a:pPr lvl="1"/>
            <a:endParaRPr lang="en-US" sz="1600" dirty="0" smtClean="0"/>
          </a:p>
          <a:p>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097" y="1357826"/>
            <a:ext cx="3988903" cy="3770765"/>
          </a:xfrm>
          <a:prstGeom prst="rect">
            <a:avLst/>
          </a:prstGeom>
        </p:spPr>
      </p:pic>
      <p:sp>
        <p:nvSpPr>
          <p:cNvPr id="4" name="Rectangle 3"/>
          <p:cNvSpPr/>
          <p:nvPr/>
        </p:nvSpPr>
        <p:spPr>
          <a:xfrm>
            <a:off x="4863549" y="5253825"/>
            <a:ext cx="4280451" cy="840230"/>
          </a:xfrm>
          <a:prstGeom prst="rect">
            <a:avLst/>
          </a:prstGeom>
        </p:spPr>
        <p:txBody>
          <a:bodyPr wrap="square">
            <a:spAutoFit/>
          </a:bodyPr>
          <a:lstStyle/>
          <a:p>
            <a:pPr algn="l"/>
            <a:r>
              <a:rPr lang="en-US" sz="1800" b="1" dirty="0">
                <a:solidFill>
                  <a:srgbClr val="333333"/>
                </a:solidFill>
                <a:latin typeface="CiscoSansTTLight" charset="0"/>
              </a:rPr>
              <a:t>Open a terminal emulation software such as </a:t>
            </a:r>
            <a:r>
              <a:rPr lang="en-US" sz="1800" b="1" dirty="0" err="1">
                <a:solidFill>
                  <a:srgbClr val="333333"/>
                </a:solidFill>
                <a:latin typeface="CiscoSansTTLight" charset="0"/>
              </a:rPr>
              <a:t>PuTTY</a:t>
            </a:r>
            <a:r>
              <a:rPr lang="en-US" sz="1800" b="1" dirty="0">
                <a:solidFill>
                  <a:srgbClr val="333333"/>
                </a:solidFill>
                <a:latin typeface="CiscoSansTTLight" charset="0"/>
              </a:rPr>
              <a:t> or Tera Term </a:t>
            </a:r>
            <a:r>
              <a:rPr lang="en-US" sz="1800" b="1" dirty="0" smtClean="0">
                <a:solidFill>
                  <a:srgbClr val="333333"/>
                </a:solidFill>
                <a:latin typeface="CiscoSansTTLight" charset="0"/>
              </a:rPr>
              <a:t>connected </a:t>
            </a:r>
            <a:r>
              <a:rPr lang="en-US" sz="1800" b="1" dirty="0">
                <a:solidFill>
                  <a:srgbClr val="333333"/>
                </a:solidFill>
                <a:latin typeface="CiscoSansTTLight" charset="0"/>
              </a:rPr>
              <a:t>to a switch.</a:t>
            </a:r>
            <a:endParaRPr lang="en-US" sz="1800" b="1" i="0" dirty="0">
              <a:solidFill>
                <a:srgbClr val="333333"/>
              </a:solidFill>
              <a:effectLst/>
              <a:latin typeface="CiscoSansTTLight" charset="0"/>
            </a:endParaRPr>
          </a:p>
        </p:txBody>
      </p:sp>
      <p:sp>
        <p:nvSpPr>
          <p:cNvPr id="6" name="Octagon 5"/>
          <p:cNvSpPr/>
          <p:nvPr/>
        </p:nvSpPr>
        <p:spPr bwMode="auto">
          <a:xfrm>
            <a:off x="6832829" y="624603"/>
            <a:ext cx="474412" cy="539839"/>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1</a:t>
            </a:r>
          </a:p>
        </p:txBody>
      </p:sp>
    </p:spTree>
    <p:extLst>
      <p:ext uri="{BB962C8B-B14F-4D97-AF65-F5344CB8AC3E}">
        <p14:creationId xmlns:p14="http://schemas.microsoft.com/office/powerpoint/2010/main" val="17719205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Basic Device Configuration</a:t>
            </a:r>
            <a:r>
              <a:rPr lang="en-US" dirty="0" smtClean="0">
                <a:latin typeface="Arial" charset="0"/>
              </a:rPr>
              <a:t/>
            </a:r>
            <a:br>
              <a:rPr lang="en-US" dirty="0" smtClean="0">
                <a:latin typeface="Arial" charset="0"/>
              </a:rPr>
            </a:br>
            <a:r>
              <a:rPr lang="en-US" dirty="0" smtClean="0">
                <a:latin typeface="Arial" charset="0"/>
              </a:rPr>
              <a:t>Save Configurations</a:t>
            </a:r>
            <a:endParaRPr lang="en-US" dirty="0">
              <a:solidFill>
                <a:srgbClr val="00B0F0"/>
              </a:solidFill>
              <a:latin typeface="Arial"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4031" y="1232591"/>
            <a:ext cx="3621993" cy="3683966"/>
          </a:xfrm>
        </p:spPr>
      </p:pic>
      <p:sp>
        <p:nvSpPr>
          <p:cNvPr id="8" name="Rectangle 7"/>
          <p:cNvSpPr/>
          <p:nvPr/>
        </p:nvSpPr>
        <p:spPr>
          <a:xfrm>
            <a:off x="561884" y="1373221"/>
            <a:ext cx="5070290" cy="2585323"/>
          </a:xfrm>
          <a:prstGeom prst="rect">
            <a:avLst/>
          </a:prstGeom>
        </p:spPr>
        <p:txBody>
          <a:bodyPr wrap="square">
            <a:spAutoFit/>
          </a:bodyPr>
          <a:lstStyle/>
          <a:p>
            <a:pPr algn="l"/>
            <a:r>
              <a:rPr lang="en-US" sz="1800" dirty="0">
                <a:solidFill>
                  <a:srgbClr val="333333"/>
                </a:solidFill>
                <a:latin typeface="CiscoSansTTLight" charset="0"/>
              </a:rPr>
              <a:t>Enable logging in the terminal software, such as </a:t>
            </a:r>
            <a:r>
              <a:rPr lang="en-US" sz="1800" dirty="0" err="1">
                <a:solidFill>
                  <a:srgbClr val="333333"/>
                </a:solidFill>
                <a:latin typeface="CiscoSansTTLight" charset="0"/>
              </a:rPr>
              <a:t>PuTTY</a:t>
            </a:r>
            <a:r>
              <a:rPr lang="en-US" sz="1800" dirty="0">
                <a:solidFill>
                  <a:srgbClr val="333333"/>
                </a:solidFill>
                <a:latin typeface="CiscoSansTTLight" charset="0"/>
              </a:rPr>
              <a:t> or Tera Term, and assign a name and file location to save the log file. </a:t>
            </a:r>
            <a:r>
              <a:rPr lang="en-US" sz="1800" dirty="0" smtClean="0">
                <a:solidFill>
                  <a:srgbClr val="333333"/>
                </a:solidFill>
                <a:latin typeface="CiscoSansTTLight" charset="0"/>
              </a:rPr>
              <a:t>As shown on the right figure, </a:t>
            </a:r>
            <a:r>
              <a:rPr lang="en-US" sz="1800" dirty="0">
                <a:solidFill>
                  <a:srgbClr val="333333"/>
                </a:solidFill>
                <a:latin typeface="CiscoSansTTLight" charset="0"/>
              </a:rPr>
              <a:t>that </a:t>
            </a:r>
            <a:r>
              <a:rPr lang="en-US" sz="1800" b="1" dirty="0">
                <a:solidFill>
                  <a:srgbClr val="333333"/>
                </a:solidFill>
                <a:latin typeface="CiscoSansTTLight" charset="0"/>
              </a:rPr>
              <a:t>All session output</a:t>
            </a:r>
            <a:r>
              <a:rPr lang="en-US" sz="1800" dirty="0">
                <a:solidFill>
                  <a:srgbClr val="333333"/>
                </a:solidFill>
                <a:latin typeface="CiscoSansTTLight" charset="0"/>
              </a:rPr>
              <a:t> will be captured to the file specified (i.e., </a:t>
            </a:r>
            <a:r>
              <a:rPr lang="en-US" sz="1800" dirty="0" err="1">
                <a:solidFill>
                  <a:srgbClr val="333333"/>
                </a:solidFill>
                <a:latin typeface="CiscoSansTTLight" charset="0"/>
              </a:rPr>
              <a:t>MySwitchLogs</a:t>
            </a:r>
            <a:r>
              <a:rPr lang="en-US" sz="1800" dirty="0" smtClean="0">
                <a:solidFill>
                  <a:srgbClr val="333333"/>
                </a:solidFill>
                <a:latin typeface="CiscoSansTTLight" charset="0"/>
              </a:rPr>
              <a:t>). </a:t>
            </a:r>
            <a:r>
              <a:rPr lang="en-US" sz="1800" dirty="0"/>
              <a:t>Execute the </a:t>
            </a:r>
            <a:r>
              <a:rPr lang="en-US" sz="1800" b="1" dirty="0"/>
              <a:t>show running-</a:t>
            </a:r>
            <a:r>
              <a:rPr lang="en-US" sz="1800" b="1" dirty="0" err="1"/>
              <a:t>config</a:t>
            </a:r>
            <a:r>
              <a:rPr lang="en-US" sz="1800" dirty="0"/>
              <a:t> or </a:t>
            </a:r>
            <a:r>
              <a:rPr lang="en-US" sz="1800" b="1" dirty="0"/>
              <a:t>show startup-</a:t>
            </a:r>
            <a:r>
              <a:rPr lang="en-US" sz="1800" b="1" dirty="0" err="1"/>
              <a:t>config</a:t>
            </a:r>
            <a:r>
              <a:rPr lang="en-US" sz="1800" dirty="0"/>
              <a:t> command at the privileged EXEC prompt. Text displayed in the terminal window will be placed into the chosen file.</a:t>
            </a:r>
          </a:p>
          <a:p>
            <a:pPr algn="l"/>
            <a:endParaRPr lang="en-US" sz="1800" b="0" i="0" dirty="0">
              <a:solidFill>
                <a:srgbClr val="333333"/>
              </a:solidFill>
              <a:effectLst/>
              <a:latin typeface="CiscoSansTTLight" charset="0"/>
            </a:endParaRPr>
          </a:p>
        </p:txBody>
      </p:sp>
      <p:sp>
        <p:nvSpPr>
          <p:cNvPr id="11" name="Octagon 10"/>
          <p:cNvSpPr/>
          <p:nvPr/>
        </p:nvSpPr>
        <p:spPr bwMode="auto">
          <a:xfrm>
            <a:off x="7155027" y="552123"/>
            <a:ext cx="474412" cy="539839"/>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b="1" dirty="0" smtClean="0">
                <a:solidFill>
                  <a:schemeClr val="bg1"/>
                </a:solidFill>
              </a:rPr>
              <a:t>2</a:t>
            </a:r>
            <a:endParaRPr kumimoji="0" lang="en-US" sz="24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95879483"/>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Basic Device Configuration</a:t>
            </a:r>
            <a:r>
              <a:rPr lang="en-US" dirty="0" smtClean="0">
                <a:latin typeface="Arial" charset="0"/>
              </a:rPr>
              <a:t/>
            </a:r>
            <a:br>
              <a:rPr lang="en-US" dirty="0" smtClean="0">
                <a:latin typeface="Arial" charset="0"/>
              </a:rPr>
            </a:br>
            <a:r>
              <a:rPr lang="en-US" dirty="0" smtClean="0">
                <a:latin typeface="Arial" charset="0"/>
              </a:rPr>
              <a:t>Save Configurations</a:t>
            </a:r>
            <a:endParaRPr lang="en-US" dirty="0">
              <a:solidFill>
                <a:srgbClr val="00B0F0"/>
              </a:solidFill>
              <a:latin typeface="Arial" charset="0"/>
            </a:endParaRPr>
          </a:p>
        </p:txBody>
      </p:sp>
      <p:sp>
        <p:nvSpPr>
          <p:cNvPr id="6" name="Octagon 5"/>
          <p:cNvSpPr/>
          <p:nvPr/>
        </p:nvSpPr>
        <p:spPr bwMode="auto">
          <a:xfrm>
            <a:off x="6920353" y="1037014"/>
            <a:ext cx="474412" cy="539839"/>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b="1" dirty="0">
                <a:solidFill>
                  <a:schemeClr val="bg1"/>
                </a:solidFill>
              </a:rPr>
              <a:t>3</a:t>
            </a:r>
            <a:endParaRPr kumimoji="0" lang="en-US" sz="2400" b="1" i="0" u="none" strike="noStrike" cap="none" normalizeH="0" baseline="0" dirty="0" smtClean="0">
              <a:ln>
                <a:noFill/>
              </a:ln>
              <a:solidFill>
                <a:schemeClr val="bg1"/>
              </a:solidFill>
              <a:effectLst/>
              <a:latin typeface="Arial" charset="0"/>
            </a:endParaRPr>
          </a:p>
        </p:txBody>
      </p:sp>
      <p:sp>
        <p:nvSpPr>
          <p:cNvPr id="8" name="Rectangle 7"/>
          <p:cNvSpPr/>
          <p:nvPr/>
        </p:nvSpPr>
        <p:spPr>
          <a:xfrm>
            <a:off x="323345" y="2049082"/>
            <a:ext cx="5070290" cy="3083921"/>
          </a:xfrm>
          <a:prstGeom prst="rect">
            <a:avLst/>
          </a:prstGeom>
        </p:spPr>
        <p:txBody>
          <a:bodyPr wrap="square">
            <a:spAutoFit/>
          </a:bodyPr>
          <a:lstStyle/>
          <a:p>
            <a:pPr algn="l"/>
            <a:r>
              <a:rPr lang="en-US" sz="1800" dirty="0"/>
              <a:t>Disable logging in the terminal software. Figure 3 shows how to disable logging by choosing the </a:t>
            </a:r>
            <a:r>
              <a:rPr lang="en-US" sz="1800" b="1" dirty="0"/>
              <a:t>None</a:t>
            </a:r>
            <a:r>
              <a:rPr lang="en-US" sz="1800" dirty="0"/>
              <a:t> session logging option</a:t>
            </a:r>
            <a:r>
              <a:rPr lang="en-US" sz="1800" dirty="0" smtClean="0"/>
              <a:t>.</a:t>
            </a:r>
          </a:p>
          <a:p>
            <a:pPr algn="l"/>
            <a:endParaRPr lang="en-US" sz="1800" dirty="0"/>
          </a:p>
          <a:p>
            <a:pPr algn="l"/>
            <a:endParaRPr lang="en-US" sz="1800" dirty="0" smtClean="0"/>
          </a:p>
          <a:p>
            <a:pPr algn="l"/>
            <a:r>
              <a:rPr lang="en-US" sz="1800" dirty="0" smtClean="0"/>
              <a:t>To restore </a:t>
            </a:r>
            <a:r>
              <a:rPr lang="en-US" sz="1800" dirty="0"/>
              <a:t>a configuration file to a device:</a:t>
            </a:r>
          </a:p>
          <a:p>
            <a:pPr algn="l"/>
            <a:endParaRPr lang="en-US" sz="1800" dirty="0" smtClean="0"/>
          </a:p>
          <a:p>
            <a:pPr algn="l"/>
            <a:r>
              <a:rPr lang="en-US" sz="1800" dirty="0" smtClean="0"/>
              <a:t>Enter </a:t>
            </a:r>
            <a:r>
              <a:rPr lang="en-US" sz="1800" dirty="0"/>
              <a:t>global configuration mode on the device.</a:t>
            </a:r>
          </a:p>
          <a:p>
            <a:pPr algn="l"/>
            <a:r>
              <a:rPr lang="en-US" sz="1800" dirty="0"/>
              <a:t>Copy and paste the text file into the terminal window connected to the switch.</a:t>
            </a:r>
          </a:p>
          <a:p>
            <a:pPr algn="l"/>
            <a:endParaRPr lang="en-US" sz="1800" dirty="0"/>
          </a:p>
          <a:p>
            <a:pPr algn="l"/>
            <a:endParaRPr lang="en-US" sz="1800" b="0" i="0" dirty="0">
              <a:solidFill>
                <a:srgbClr val="333333"/>
              </a:solidFill>
              <a:effectLst/>
              <a:latin typeface="CiscoSansTTLight"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119" y="1717482"/>
            <a:ext cx="3972881" cy="3927944"/>
          </a:xfrm>
          <a:prstGeom prst="rect">
            <a:avLst/>
          </a:prstGeom>
        </p:spPr>
      </p:pic>
    </p:spTree>
    <p:extLst>
      <p:ext uri="{BB962C8B-B14F-4D97-AF65-F5344CB8AC3E}">
        <p14:creationId xmlns:p14="http://schemas.microsoft.com/office/powerpoint/2010/main" val="143418204"/>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2</a:t>
            </a:r>
            <a:r>
              <a:rPr lang="en-US" sz="2400" dirty="0" smtClean="0"/>
              <a:t>.3 Address Schemes</a:t>
            </a:r>
            <a:endParaRPr lang="en-US" sz="2400" dirty="0">
              <a:solidFill>
                <a:srgbClr val="00B0F0"/>
              </a:solidFill>
            </a:endParaRPr>
          </a:p>
        </p:txBody>
      </p:sp>
    </p:spTree>
    <p:extLst>
      <p:ext uri="{BB962C8B-B14F-4D97-AF65-F5344CB8AC3E}">
        <p14:creationId xmlns:p14="http://schemas.microsoft.com/office/powerpoint/2010/main" val="108501306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Address Schemes</a:t>
            </a:r>
            <a:r>
              <a:rPr lang="en-US" dirty="0" smtClean="0">
                <a:latin typeface="Arial" charset="0"/>
              </a:rPr>
              <a:t/>
            </a:r>
            <a:br>
              <a:rPr lang="en-US" dirty="0" smtClean="0">
                <a:latin typeface="Arial" charset="0"/>
              </a:rPr>
            </a:br>
            <a:r>
              <a:rPr lang="en-US" dirty="0" smtClean="0">
                <a:latin typeface="Arial" charset="0"/>
              </a:rPr>
              <a:t>Ports and Addresses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5233533" cy="5093780"/>
          </a:xfrm>
        </p:spPr>
        <p:txBody>
          <a:bodyPr/>
          <a:lstStyle/>
          <a:p>
            <a:r>
              <a:rPr lang="en-US" sz="2000" dirty="0" smtClean="0"/>
              <a:t>IP Addresses</a:t>
            </a:r>
          </a:p>
          <a:p>
            <a:pPr lvl="1"/>
            <a:r>
              <a:rPr lang="en-US" sz="1600" dirty="0" smtClean="0"/>
              <a:t>Each </a:t>
            </a:r>
            <a:r>
              <a:rPr lang="en-US" sz="1600" dirty="0"/>
              <a:t>end device on a network must be configured with an IP address</a:t>
            </a:r>
            <a:r>
              <a:rPr lang="en-US" sz="1600" dirty="0" smtClean="0"/>
              <a:t>.</a:t>
            </a:r>
          </a:p>
          <a:p>
            <a:pPr lvl="1"/>
            <a:r>
              <a:rPr lang="en-US" sz="1600" dirty="0" smtClean="0"/>
              <a:t>Enable </a:t>
            </a:r>
            <a:r>
              <a:rPr lang="en-US" sz="1600" dirty="0"/>
              <a:t>devices to </a:t>
            </a:r>
            <a:r>
              <a:rPr lang="en-US" sz="1600" dirty="0" smtClean="0"/>
              <a:t>establish </a:t>
            </a:r>
            <a:r>
              <a:rPr lang="en-US" sz="1600" dirty="0"/>
              <a:t>end-to-end </a:t>
            </a:r>
            <a:r>
              <a:rPr lang="en-US" sz="1600" dirty="0" smtClean="0"/>
              <a:t>communication </a:t>
            </a:r>
            <a:r>
              <a:rPr lang="en-US" sz="1600" dirty="0"/>
              <a:t>on the Internet</a:t>
            </a:r>
            <a:r>
              <a:rPr lang="en-US" sz="1600" dirty="0" smtClean="0"/>
              <a:t>.</a:t>
            </a:r>
          </a:p>
          <a:p>
            <a:pPr lvl="1"/>
            <a:r>
              <a:rPr lang="en-US" sz="1600" dirty="0"/>
              <a:t>The structure of an IPv4 address is called dotted decimal notation and is represented by four decimal numbers between 0 and </a:t>
            </a:r>
            <a:r>
              <a:rPr lang="en-US" sz="1600" dirty="0" smtClean="0"/>
              <a:t>255. </a:t>
            </a:r>
            <a:r>
              <a:rPr lang="en-US" sz="1600" dirty="0" smtClean="0"/>
              <a:t>Example : </a:t>
            </a:r>
            <a:r>
              <a:rPr lang="en-US" sz="1600" b="1" dirty="0" smtClean="0"/>
              <a:t>192.168.10.10</a:t>
            </a:r>
          </a:p>
          <a:p>
            <a:pPr lvl="1"/>
            <a:r>
              <a:rPr lang="en-US" sz="1600" dirty="0" smtClean="0"/>
              <a:t>IPv4 is 32 bits or 4 octets (8 bits).</a:t>
            </a:r>
            <a:endParaRPr lang="en-US" sz="1600" dirty="0" smtClean="0"/>
          </a:p>
          <a:p>
            <a:pPr lvl="1"/>
            <a:r>
              <a:rPr lang="en-US" sz="1600" dirty="0" smtClean="0"/>
              <a:t>IPv6 </a:t>
            </a:r>
            <a:r>
              <a:rPr lang="en-US" sz="1600" dirty="0"/>
              <a:t>is the most recent version of IP and the replacement for the more common IPv4</a:t>
            </a:r>
            <a:r>
              <a:rPr lang="en-US" sz="1600" dirty="0" smtClean="0"/>
              <a:t>. IPv6 is 128 bits and uses hexadecimal values instead of decimal numbers. </a:t>
            </a:r>
          </a:p>
          <a:p>
            <a:pPr lvl="1"/>
            <a:r>
              <a:rPr lang="en-US" sz="1600" dirty="0" smtClean="0"/>
              <a:t>Example:  </a:t>
            </a:r>
            <a:r>
              <a:rPr lang="en-US" sz="1400" b="1" dirty="0">
                <a:latin typeface="Courier New" panose="02070309020205020404" pitchFamily="49" charset="0"/>
                <a:cs typeface="Courier New" panose="02070309020205020404" pitchFamily="49" charset="0"/>
              </a:rPr>
              <a:t>2001:0DB8:0000:1133:0000:0000:0000:0200</a:t>
            </a:r>
          </a:p>
          <a:p>
            <a:pPr lvl="1"/>
            <a:endParaRPr lang="en-US" sz="1600" dirty="0"/>
          </a:p>
          <a:p>
            <a:endParaRPr lang="en-US" sz="1600" dirty="0"/>
          </a:p>
          <a:p>
            <a:endParaRPr lang="en-US" sz="1600" dirty="0"/>
          </a:p>
          <a:p>
            <a:endParaRPr lang="en-US" sz="1600" dirty="0"/>
          </a:p>
          <a:p>
            <a:pPr lvl="1"/>
            <a:endParaRPr lang="en-US" sz="1600" dirty="0" smtClean="0"/>
          </a:p>
          <a:p>
            <a:endParaRPr lang="en-US" sz="2000" dirty="0" smtClean="0"/>
          </a:p>
        </p:txBody>
      </p:sp>
      <p:pic>
        <p:nvPicPr>
          <p:cNvPr id="5" name="Picture 4"/>
          <p:cNvPicPr>
            <a:picLocks noChangeAspect="1"/>
          </p:cNvPicPr>
          <p:nvPr/>
        </p:nvPicPr>
        <p:blipFill>
          <a:blip r:embed="rId3"/>
          <a:stretch>
            <a:fillRect/>
          </a:stretch>
        </p:blipFill>
        <p:spPr>
          <a:xfrm>
            <a:off x="5132900" y="2609698"/>
            <a:ext cx="3846377" cy="1289056"/>
          </a:xfrm>
          <a:prstGeom prst="rect">
            <a:avLst/>
          </a:prstGeom>
        </p:spPr>
      </p:pic>
    </p:spTree>
    <p:extLst>
      <p:ext uri="{BB962C8B-B14F-4D97-AF65-F5344CB8AC3E}">
        <p14:creationId xmlns:p14="http://schemas.microsoft.com/office/powerpoint/2010/main" val="1734635561"/>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Address Schemes</a:t>
            </a:r>
            <a:r>
              <a:rPr lang="en-US" dirty="0" smtClean="0">
                <a:latin typeface="Arial" charset="0"/>
              </a:rPr>
              <a:t/>
            </a:r>
            <a:br>
              <a:rPr lang="en-US" dirty="0" smtClean="0">
                <a:latin typeface="Arial" charset="0"/>
              </a:rPr>
            </a:br>
            <a:r>
              <a:rPr lang="en-US" dirty="0" smtClean="0">
                <a:latin typeface="Arial" charset="0"/>
              </a:rPr>
              <a:t>Ports and Addresses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5886747" cy="5093780"/>
          </a:xfrm>
        </p:spPr>
        <p:txBody>
          <a:bodyPr/>
          <a:lstStyle/>
          <a:p>
            <a:r>
              <a:rPr lang="en-US" sz="2000" dirty="0" smtClean="0"/>
              <a:t>Interface </a:t>
            </a:r>
            <a:r>
              <a:rPr lang="en-US" sz="2000" dirty="0" smtClean="0"/>
              <a:t>and Ports</a:t>
            </a:r>
          </a:p>
          <a:p>
            <a:pPr lvl="1"/>
            <a:r>
              <a:rPr lang="en-US" sz="1600" dirty="0"/>
              <a:t>Network communications depend </a:t>
            </a:r>
            <a:r>
              <a:rPr lang="en-US" sz="1600" dirty="0" smtClean="0"/>
              <a:t>on interfaces and </a:t>
            </a:r>
            <a:r>
              <a:rPr lang="en-US" sz="1600" dirty="0"/>
              <a:t>the cables that connect them.</a:t>
            </a:r>
          </a:p>
          <a:p>
            <a:pPr lvl="1"/>
            <a:r>
              <a:rPr lang="en-US" sz="1600" dirty="0" smtClean="0"/>
              <a:t>Different </a:t>
            </a:r>
            <a:r>
              <a:rPr lang="en-US" sz="1600" dirty="0"/>
              <a:t>types of network </a:t>
            </a:r>
            <a:r>
              <a:rPr lang="en-US" sz="1600" dirty="0" smtClean="0"/>
              <a:t>media (e.g. </a:t>
            </a:r>
            <a:r>
              <a:rPr lang="en-US" sz="1600" dirty="0" smtClean="0"/>
              <a:t>twisted-pair </a:t>
            </a:r>
            <a:r>
              <a:rPr lang="en-US" sz="1600" dirty="0"/>
              <a:t>copper cables, fiber-optic cables, coaxial cables, or wireless</a:t>
            </a:r>
            <a:r>
              <a:rPr lang="en-US" sz="1600" dirty="0" smtClean="0"/>
              <a:t>) </a:t>
            </a:r>
            <a:r>
              <a:rPr lang="en-US" sz="1600" dirty="0"/>
              <a:t>have different features and benefits.</a:t>
            </a:r>
          </a:p>
          <a:p>
            <a:pPr lvl="1"/>
            <a:r>
              <a:rPr lang="en-US" sz="1600" b="1" dirty="0"/>
              <a:t>Ethernet</a:t>
            </a:r>
            <a:r>
              <a:rPr lang="en-US" sz="1600" dirty="0"/>
              <a:t> is the most common local area network (LAN) technology</a:t>
            </a:r>
            <a:r>
              <a:rPr lang="en-US" sz="1600" dirty="0" smtClean="0"/>
              <a:t>.</a:t>
            </a:r>
            <a:endParaRPr lang="en-US" sz="1600" dirty="0"/>
          </a:p>
          <a:p>
            <a:pPr lvl="1"/>
            <a:r>
              <a:rPr lang="en-US" sz="1600" dirty="0" smtClean="0"/>
              <a:t>Cisco </a:t>
            </a:r>
            <a:r>
              <a:rPr lang="en-US" sz="1600" dirty="0"/>
              <a:t>IOS Layer 2 switches have physical ports for devices to connect. These ports do not support Layer 3 IP </a:t>
            </a:r>
            <a:r>
              <a:rPr lang="en-US" sz="1600" dirty="0" smtClean="0"/>
              <a:t>addresses. </a:t>
            </a:r>
            <a:r>
              <a:rPr lang="en-US" sz="1600" dirty="0"/>
              <a:t>Therefore, switches have one or more </a:t>
            </a:r>
            <a:r>
              <a:rPr lang="en-US" sz="1600" b="1" dirty="0"/>
              <a:t>switch virtual interfaces</a:t>
            </a:r>
            <a:r>
              <a:rPr lang="en-US" sz="1600" dirty="0"/>
              <a:t> (SVIs). These are virtual interfaces because there is no physical hardware on the device associated with it. An SVI is created in software.</a:t>
            </a:r>
            <a:endParaRPr lang="en-US" sz="1600" dirty="0" smtClean="0"/>
          </a:p>
          <a:p>
            <a:pPr lvl="1"/>
            <a:r>
              <a:rPr lang="en-US" sz="1600" b="1" dirty="0" smtClean="0"/>
              <a:t>SVI</a:t>
            </a:r>
            <a:r>
              <a:rPr lang="en-US" sz="1600" dirty="0" smtClean="0"/>
              <a:t> </a:t>
            </a:r>
            <a:r>
              <a:rPr lang="en-US" sz="1600" dirty="0"/>
              <a:t>provides a means to remotely manage a switch over a network.</a:t>
            </a:r>
            <a:endParaRPr lang="en-US" sz="1600" dirty="0" smtClean="0"/>
          </a:p>
          <a:p>
            <a:endParaRPr lang="en-US" sz="1600" dirty="0"/>
          </a:p>
          <a:p>
            <a:endParaRPr lang="en-US" sz="1600" dirty="0"/>
          </a:p>
          <a:p>
            <a:endParaRPr lang="en-US" sz="1600" dirty="0"/>
          </a:p>
          <a:p>
            <a:pPr lvl="1"/>
            <a:endParaRPr lang="en-US" sz="1600" dirty="0" smtClean="0"/>
          </a:p>
          <a:p>
            <a:endParaRPr lang="en-US" sz="2000"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099" y="1232592"/>
            <a:ext cx="2939104" cy="214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857" y="3701168"/>
            <a:ext cx="2984500" cy="2413000"/>
          </a:xfrm>
          <a:prstGeom prst="rect">
            <a:avLst/>
          </a:prstGeom>
        </p:spPr>
      </p:pic>
    </p:spTree>
    <p:extLst>
      <p:ext uri="{BB962C8B-B14F-4D97-AF65-F5344CB8AC3E}">
        <p14:creationId xmlns:p14="http://schemas.microsoft.com/office/powerpoint/2010/main" val="1015750449"/>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Address Schemes</a:t>
            </a:r>
            <a:r>
              <a:rPr lang="en-US" dirty="0" smtClean="0">
                <a:latin typeface="Arial" charset="0"/>
              </a:rPr>
              <a:t/>
            </a:r>
            <a:br>
              <a:rPr lang="en-US" dirty="0" smtClean="0">
                <a:latin typeface="Arial" charset="0"/>
              </a:rPr>
            </a:br>
            <a:r>
              <a:rPr lang="en-US" dirty="0" smtClean="0">
                <a:latin typeface="Arial" charset="0"/>
              </a:rPr>
              <a:t>Configure IP Addressing</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5296439" cy="5093780"/>
          </a:xfrm>
        </p:spPr>
        <p:txBody>
          <a:bodyPr/>
          <a:lstStyle/>
          <a:p>
            <a:r>
              <a:rPr lang="en-US" sz="2000" dirty="0" smtClean="0"/>
              <a:t>Manual IP Address Configuration for End Devices</a:t>
            </a:r>
          </a:p>
          <a:p>
            <a:pPr lvl="1"/>
            <a:r>
              <a:rPr lang="en-US" sz="1600" dirty="0"/>
              <a:t>To manually configure an IPv4 address on a Windows host, open the Control Panel &gt; Network Sharing Center &gt; Change adapter settings and choose the adapter. </a:t>
            </a:r>
            <a:endParaRPr lang="en-US" sz="1600" dirty="0" smtClean="0"/>
          </a:p>
          <a:p>
            <a:pPr lvl="1"/>
            <a:r>
              <a:rPr lang="en-US" sz="1600" dirty="0" smtClean="0"/>
              <a:t>Next </a:t>
            </a:r>
            <a:r>
              <a:rPr lang="en-US" sz="1600" dirty="0"/>
              <a:t>right-click and select Properties to display the Local Area Connection Properties shown in Figure 1</a:t>
            </a:r>
            <a:r>
              <a:rPr lang="en-US" sz="1600" dirty="0" smtClean="0"/>
              <a:t>.</a:t>
            </a:r>
            <a:endParaRPr lang="en-US" sz="1600" dirty="0"/>
          </a:p>
          <a:p>
            <a:r>
              <a:rPr lang="en-US" sz="2000" dirty="0" smtClean="0"/>
              <a:t>Automatic IP Address Configuration for End Devices</a:t>
            </a:r>
          </a:p>
          <a:p>
            <a:pPr lvl="1"/>
            <a:r>
              <a:rPr lang="en-US" sz="1600" dirty="0"/>
              <a:t>DHCP enables automatic IPv4 address configuration for every end device that has DHCP </a:t>
            </a:r>
            <a:r>
              <a:rPr lang="en-US" sz="1600" dirty="0" smtClean="0"/>
              <a:t>enabled. No extra configuration is needed.</a:t>
            </a:r>
          </a:p>
          <a:p>
            <a:r>
              <a:rPr lang="en-US" sz="2000" dirty="0" smtClean="0"/>
              <a:t>Switch Virtual Interface Configuration</a:t>
            </a:r>
            <a:endParaRPr lang="en-US" sz="2000" dirty="0"/>
          </a:p>
          <a:p>
            <a:pPr lvl="1"/>
            <a:r>
              <a:rPr lang="en-US" sz="1600" dirty="0" smtClean="0"/>
              <a:t>To </a:t>
            </a:r>
            <a:r>
              <a:rPr lang="en-US" sz="1600" dirty="0"/>
              <a:t>configure an SVI on a switch, use the interface </a:t>
            </a:r>
            <a:r>
              <a:rPr lang="en-US" sz="1600" dirty="0" err="1"/>
              <a:t>vlan</a:t>
            </a:r>
            <a:r>
              <a:rPr lang="en-US" sz="1600" dirty="0"/>
              <a:t> 1 global configuration command. </a:t>
            </a:r>
            <a:r>
              <a:rPr lang="en-US" sz="1600" dirty="0" err="1"/>
              <a:t>Vlan</a:t>
            </a:r>
            <a:r>
              <a:rPr lang="en-US" sz="1600" dirty="0"/>
              <a:t> 1 is not an actual physical interface but a virtual one.</a:t>
            </a:r>
          </a:p>
          <a:p>
            <a:endParaRPr lang="en-US" sz="1600" dirty="0"/>
          </a:p>
          <a:p>
            <a:pPr lvl="1"/>
            <a:endParaRPr lang="en-US" sz="1600" dirty="0" smtClean="0"/>
          </a:p>
          <a:p>
            <a:endParaRPr lang="en-US" sz="2000" dirty="0" smtClean="0"/>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9550" y="681398"/>
            <a:ext cx="2786312" cy="323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9548" y="3914275"/>
            <a:ext cx="2892329" cy="2776686"/>
          </a:xfrm>
          <a:prstGeom prst="rect">
            <a:avLst/>
          </a:prstGeom>
        </p:spPr>
      </p:pic>
    </p:spTree>
    <p:extLst>
      <p:ext uri="{BB962C8B-B14F-4D97-AF65-F5344CB8AC3E}">
        <p14:creationId xmlns:p14="http://schemas.microsoft.com/office/powerpoint/2010/main" val="2754370562"/>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Address Schemes</a:t>
            </a:r>
            <a:r>
              <a:rPr lang="en-US" dirty="0" smtClean="0">
                <a:latin typeface="Arial" charset="0"/>
              </a:rPr>
              <a:t/>
            </a:r>
            <a:br>
              <a:rPr lang="en-US" dirty="0" smtClean="0">
                <a:latin typeface="Arial" charset="0"/>
              </a:rPr>
            </a:br>
            <a:r>
              <a:rPr lang="en-US" dirty="0" smtClean="0">
                <a:latin typeface="Arial" charset="0"/>
              </a:rPr>
              <a:t>Configure IP Addressing</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8427307" cy="5093780"/>
          </a:xfrm>
        </p:spPr>
        <p:txBody>
          <a:bodyPr/>
          <a:lstStyle/>
          <a:p>
            <a:endParaRPr lang="en-US" sz="1600" dirty="0" smtClean="0"/>
          </a:p>
          <a:p>
            <a:r>
              <a:rPr lang="en-US" sz="2000" dirty="0" smtClean="0"/>
              <a:t>Switch Virtual Interface Configuration</a:t>
            </a:r>
            <a:endParaRPr lang="en-US" sz="2000" dirty="0"/>
          </a:p>
          <a:p>
            <a:pPr lvl="1"/>
            <a:r>
              <a:rPr lang="en-US" sz="1600" dirty="0" smtClean="0"/>
              <a:t>To </a:t>
            </a:r>
            <a:r>
              <a:rPr lang="en-US" sz="1600" dirty="0"/>
              <a:t>configure an SVI on a switch, use the interface </a:t>
            </a:r>
            <a:r>
              <a:rPr lang="en-US" sz="1600" dirty="0" err="1"/>
              <a:t>vlan</a:t>
            </a:r>
            <a:r>
              <a:rPr lang="en-US" sz="1600" dirty="0"/>
              <a:t> 1 global configuration command. </a:t>
            </a:r>
            <a:r>
              <a:rPr lang="en-US" sz="1600" dirty="0" err="1"/>
              <a:t>Vlan</a:t>
            </a:r>
            <a:r>
              <a:rPr lang="en-US" sz="1600" dirty="0"/>
              <a:t> 1 is not an actual physical interface but a virtual one</a:t>
            </a:r>
            <a:r>
              <a:rPr lang="en-US" sz="1600" dirty="0" smtClean="0"/>
              <a:t>.</a:t>
            </a:r>
          </a:p>
          <a:p>
            <a:pPr lvl="3"/>
            <a:r>
              <a:rPr lang="en-US" sz="1600" b="1" dirty="0"/>
              <a:t>Router(</a:t>
            </a:r>
            <a:r>
              <a:rPr lang="en-US" sz="1600" b="1" dirty="0" err="1"/>
              <a:t>config</a:t>
            </a:r>
            <a:r>
              <a:rPr lang="en-US" sz="1600" b="1" dirty="0"/>
              <a:t>)# </a:t>
            </a:r>
            <a:r>
              <a:rPr lang="en-US" sz="1600" b="1" dirty="0" smtClean="0"/>
              <a:t>interface </a:t>
            </a:r>
            <a:r>
              <a:rPr lang="en-US" sz="1600" b="1" dirty="0" err="1" smtClean="0"/>
              <a:t>vlan</a:t>
            </a:r>
            <a:r>
              <a:rPr lang="en-US" sz="1600" b="1" dirty="0" smtClean="0"/>
              <a:t> 1</a:t>
            </a:r>
          </a:p>
          <a:p>
            <a:pPr lvl="3"/>
            <a:r>
              <a:rPr lang="en-US" sz="1600" b="1" dirty="0" smtClean="0">
                <a:solidFill>
                  <a:srgbClr val="0070C0"/>
                </a:solidFill>
              </a:rPr>
              <a:t>[Assign IP address and subnet mask]</a:t>
            </a:r>
            <a:endParaRPr lang="en-US" sz="1600" b="1" dirty="0"/>
          </a:p>
          <a:p>
            <a:pPr lvl="3"/>
            <a:r>
              <a:rPr lang="en-US" sz="1600" b="1" dirty="0" smtClean="0"/>
              <a:t>Router(</a:t>
            </a:r>
            <a:r>
              <a:rPr lang="en-US" sz="1600" b="1" dirty="0" err="1" smtClean="0"/>
              <a:t>config</a:t>
            </a:r>
            <a:r>
              <a:rPr lang="en-US" sz="1600" b="1" dirty="0" smtClean="0"/>
              <a:t>-lf)# </a:t>
            </a:r>
            <a:r>
              <a:rPr lang="en-US" sz="1600" b="1" dirty="0" err="1" smtClean="0"/>
              <a:t>ip</a:t>
            </a:r>
            <a:r>
              <a:rPr lang="en-US" sz="1600" b="1" dirty="0" smtClean="0"/>
              <a:t> address 192.168.1.10 255.255.255.0 </a:t>
            </a:r>
          </a:p>
          <a:p>
            <a:pPr lvl="3"/>
            <a:r>
              <a:rPr lang="en-US" sz="1600" b="1" dirty="0">
                <a:solidFill>
                  <a:srgbClr val="0070C0"/>
                </a:solidFill>
              </a:rPr>
              <a:t>[</a:t>
            </a:r>
            <a:r>
              <a:rPr lang="en-US" sz="1600" b="1" dirty="0" smtClean="0">
                <a:solidFill>
                  <a:srgbClr val="0070C0"/>
                </a:solidFill>
              </a:rPr>
              <a:t>Activate interface]</a:t>
            </a:r>
            <a:endParaRPr lang="en-US" sz="1600" b="1" dirty="0"/>
          </a:p>
          <a:p>
            <a:pPr lvl="3"/>
            <a:r>
              <a:rPr lang="en-US" sz="1600" b="1" dirty="0" smtClean="0"/>
              <a:t>Router(</a:t>
            </a:r>
            <a:r>
              <a:rPr lang="en-US" sz="1600" b="1" dirty="0" err="1" smtClean="0"/>
              <a:t>config</a:t>
            </a:r>
            <a:r>
              <a:rPr lang="en-US" sz="1600" b="1" dirty="0" smtClean="0"/>
              <a:t>-if)# no shutdown </a:t>
            </a:r>
            <a:endParaRPr lang="en-US" sz="1600" b="1" dirty="0"/>
          </a:p>
          <a:p>
            <a:pPr lvl="1"/>
            <a:endParaRPr lang="en-US" sz="1600" dirty="0"/>
          </a:p>
          <a:p>
            <a:endParaRPr lang="en-US" sz="1600" dirty="0"/>
          </a:p>
          <a:p>
            <a:pPr lvl="1"/>
            <a:endParaRPr lang="en-US" sz="1600" dirty="0" smtClean="0"/>
          </a:p>
          <a:p>
            <a:endParaRPr lang="en-US" sz="2000" dirty="0" smtClean="0"/>
          </a:p>
        </p:txBody>
      </p:sp>
    </p:spTree>
    <p:extLst>
      <p:ext uri="{BB962C8B-B14F-4D97-AF65-F5344CB8AC3E}">
        <p14:creationId xmlns:p14="http://schemas.microsoft.com/office/powerpoint/2010/main" val="656609411"/>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511" t="4204" r="2706" b="50752"/>
          <a:stretch/>
        </p:blipFill>
        <p:spPr bwMode="auto">
          <a:xfrm>
            <a:off x="213111" y="4806606"/>
            <a:ext cx="3803305" cy="147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21505" name="Rectangle 2"/>
          <p:cNvSpPr>
            <a:spLocks noGrp="1" noChangeArrowheads="1"/>
          </p:cNvSpPr>
          <p:nvPr>
            <p:ph type="title"/>
          </p:nvPr>
        </p:nvSpPr>
        <p:spPr/>
        <p:txBody>
          <a:bodyPr/>
          <a:lstStyle/>
          <a:p>
            <a:pPr eaLnBrk="1" hangingPunct="1"/>
            <a:r>
              <a:rPr lang="en-US" sz="1800" dirty="0" smtClean="0">
                <a:latin typeface="Arial" charset="0"/>
              </a:rPr>
              <a:t>Address Schemes</a:t>
            </a:r>
            <a:r>
              <a:rPr lang="en-US" dirty="0" smtClean="0">
                <a:latin typeface="Arial" charset="0"/>
              </a:rPr>
              <a:t/>
            </a:r>
            <a:br>
              <a:rPr lang="en-US" dirty="0" smtClean="0">
                <a:latin typeface="Arial" charset="0"/>
              </a:rPr>
            </a:br>
            <a:r>
              <a:rPr lang="en-US" dirty="0" smtClean="0">
                <a:latin typeface="Arial" charset="0"/>
              </a:rPr>
              <a:t>Verifying Connectivity</a:t>
            </a:r>
            <a:endParaRPr lang="en-US" dirty="0">
              <a:solidFill>
                <a:srgbClr val="00B0F0"/>
              </a:solidFill>
              <a:latin typeface="Arial" charset="0"/>
            </a:endParaRPr>
          </a:p>
        </p:txBody>
      </p:sp>
      <p:sp>
        <p:nvSpPr>
          <p:cNvPr id="2" name="Content Placeholder 1"/>
          <p:cNvSpPr>
            <a:spLocks noGrp="1"/>
          </p:cNvSpPr>
          <p:nvPr>
            <p:ph idx="1"/>
          </p:nvPr>
        </p:nvSpPr>
        <p:spPr>
          <a:xfrm>
            <a:off x="213111" y="1232592"/>
            <a:ext cx="4081098" cy="5093780"/>
          </a:xfrm>
        </p:spPr>
        <p:txBody>
          <a:bodyPr/>
          <a:lstStyle/>
          <a:p>
            <a:r>
              <a:rPr lang="en-US" sz="2000" dirty="0" smtClean="0"/>
              <a:t>Interface Addressing Verification</a:t>
            </a:r>
          </a:p>
          <a:p>
            <a:pPr lvl="1"/>
            <a:r>
              <a:rPr lang="en-US" sz="1600" dirty="0" smtClean="0"/>
              <a:t>Cisco IOS supports commands to allow IP configuration verification.</a:t>
            </a:r>
            <a:endParaRPr lang="en-US" sz="1600" dirty="0"/>
          </a:p>
          <a:p>
            <a:r>
              <a:rPr lang="en-US" sz="2000" dirty="0" smtClean="0"/>
              <a:t>End-To-End Connectivity Test</a:t>
            </a:r>
          </a:p>
          <a:p>
            <a:pPr lvl="1"/>
            <a:r>
              <a:rPr lang="en-US" sz="1600" dirty="0"/>
              <a:t>The ping command can be used to test connectivity to another device on the network or a website on the Internet. </a:t>
            </a:r>
            <a:endParaRPr lang="en-US" sz="1600" dirty="0" smtClean="0"/>
          </a:p>
          <a:p>
            <a:endParaRPr lang="en-US" sz="1600" dirty="0"/>
          </a:p>
          <a:p>
            <a:endParaRPr lang="en-US" sz="1600" dirty="0"/>
          </a:p>
          <a:p>
            <a:endParaRPr lang="en-US" sz="1600" dirty="0"/>
          </a:p>
          <a:p>
            <a:pPr lvl="1"/>
            <a:endParaRPr lang="en-US" sz="1600" dirty="0" smtClean="0"/>
          </a:p>
          <a:p>
            <a:endParaRPr lang="en-US" sz="2000" dirty="0" smtClean="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035" y="2269027"/>
            <a:ext cx="4775990" cy="406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2306383406"/>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smtClean="0">
                <a:latin typeface="Arial" charset="0"/>
              </a:rPr>
              <a:t>Chapter 2: Configure a Network Operating System</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r>
              <a:rPr lang="en-US" dirty="0"/>
              <a:t>Introduction to Networks v6.0</a:t>
            </a:r>
            <a:endParaRPr lang="en-US" dirty="0">
              <a:solidFill>
                <a:srgbClr val="00B0F0"/>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2</a:t>
            </a:r>
            <a:r>
              <a:rPr lang="en-US" sz="2400" dirty="0" smtClean="0"/>
              <a:t>.4 Chapter Summary</a:t>
            </a:r>
            <a:endParaRPr lang="en-US" sz="2400" dirty="0">
              <a:solidFill>
                <a:srgbClr val="00B0F0"/>
              </a:solidFill>
            </a:endParaRPr>
          </a:p>
        </p:txBody>
      </p:sp>
    </p:spTree>
    <p:extLst>
      <p:ext uri="{BB962C8B-B14F-4D97-AF65-F5344CB8AC3E}">
        <p14:creationId xmlns:p14="http://schemas.microsoft.com/office/powerpoint/2010/main" val="2987867139"/>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365508" y="1539502"/>
            <a:ext cx="8600517" cy="248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1600" dirty="0"/>
              <a:t>Explain the features and functions of Cisco IOS Software.</a:t>
            </a:r>
          </a:p>
          <a:p>
            <a:r>
              <a:rPr lang="en-US" sz="1600" dirty="0"/>
              <a:t>Configure initial settings on a network device using the Cisco IOS software. </a:t>
            </a:r>
          </a:p>
          <a:p>
            <a:r>
              <a:rPr lang="en-US" sz="1600" dirty="0"/>
              <a:t>Given an IP addressing scheme, configure IP address parameters on end devices to provide end-to-end connectivity in a small to medium-sized business network.</a:t>
            </a:r>
          </a:p>
        </p:txBody>
      </p:sp>
      <p:sp>
        <p:nvSpPr>
          <p:cNvPr id="21505" name="Rectangle 2"/>
          <p:cNvSpPr>
            <a:spLocks noGrp="1" noChangeArrowheads="1"/>
          </p:cNvSpPr>
          <p:nvPr>
            <p:ph type="title"/>
          </p:nvPr>
        </p:nvSpPr>
        <p:spPr/>
        <p:txBody>
          <a:bodyPr/>
          <a:lstStyle/>
          <a:p>
            <a:pPr eaLnBrk="1" hangingPunct="1"/>
            <a:r>
              <a:rPr lang="en-US" sz="1800" dirty="0" smtClean="0">
                <a:latin typeface="Arial" charset="0"/>
              </a:rPr>
              <a:t>Chapter Summary</a:t>
            </a:r>
            <a:r>
              <a:rPr lang="en-US" dirty="0" smtClean="0">
                <a:latin typeface="Arial" charset="0"/>
              </a:rPr>
              <a:t/>
            </a:r>
            <a:br>
              <a:rPr lang="en-US" dirty="0" smtClean="0">
                <a:latin typeface="Arial" charset="0"/>
              </a:rPr>
            </a:br>
            <a:r>
              <a:rPr lang="en-US" dirty="0" smtClean="0">
                <a:latin typeface="Arial" charset="0"/>
              </a:rPr>
              <a:t>Summary</a:t>
            </a:r>
            <a:endParaRPr lang="en-US" dirty="0">
              <a:latin typeface="Arial" charset="0"/>
            </a:endParaRPr>
          </a:p>
        </p:txBody>
      </p:sp>
    </p:spTree>
    <p:extLst>
      <p:ext uri="{BB962C8B-B14F-4D97-AF65-F5344CB8AC3E}">
        <p14:creationId xmlns:p14="http://schemas.microsoft.com/office/powerpoint/2010/main" val="2497760924"/>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Section 2.1</a:t>
            </a:r>
            <a:r>
              <a:rPr lang="en-US" dirty="0">
                <a:latin typeface="Arial" charset="0"/>
              </a:rPr>
              <a:t/>
            </a:r>
            <a:br>
              <a:rPr lang="en-US" dirty="0">
                <a:latin typeface="Arial" charset="0"/>
              </a:rPr>
            </a:br>
            <a:r>
              <a:rPr lang="en-US" dirty="0">
                <a:latin typeface="Arial" charset="0"/>
              </a:rPr>
              <a:t>New Terms and Commands</a:t>
            </a:r>
          </a:p>
        </p:txBody>
      </p:sp>
      <p:sp>
        <p:nvSpPr>
          <p:cNvPr id="4" name="Content Placeholder 1"/>
          <p:cNvSpPr>
            <a:spLocks noGrp="1"/>
          </p:cNvSpPr>
          <p:nvPr>
            <p:ph idx="1"/>
          </p:nvPr>
        </p:nvSpPr>
        <p:spPr>
          <a:xfrm>
            <a:off x="276908" y="1358745"/>
            <a:ext cx="2721476" cy="4946358"/>
          </a:xfrm>
        </p:spPr>
        <p:txBody>
          <a:bodyPr/>
          <a:lstStyle/>
          <a:p>
            <a:pPr fontAlgn="b"/>
            <a:r>
              <a:rPr lang="en-US" sz="1600" dirty="0"/>
              <a:t>kernel</a:t>
            </a:r>
          </a:p>
          <a:p>
            <a:pPr fontAlgn="b"/>
            <a:r>
              <a:rPr lang="en-US" sz="1600" dirty="0"/>
              <a:t>shell</a:t>
            </a:r>
          </a:p>
          <a:p>
            <a:pPr fontAlgn="b"/>
            <a:r>
              <a:rPr lang="en-US" sz="1600" dirty="0"/>
              <a:t>Command-line </a:t>
            </a:r>
            <a:r>
              <a:rPr lang="en-US" sz="1600" dirty="0" smtClean="0"/>
              <a:t>interface (CLI</a:t>
            </a:r>
            <a:r>
              <a:rPr lang="en-US" sz="1600" dirty="0"/>
              <a:t>)</a:t>
            </a:r>
          </a:p>
          <a:p>
            <a:pPr fontAlgn="b"/>
            <a:r>
              <a:rPr lang="en-US" sz="1600" dirty="0"/>
              <a:t>Graphical user interface (GUI)</a:t>
            </a:r>
          </a:p>
          <a:p>
            <a:pPr fontAlgn="b"/>
            <a:r>
              <a:rPr lang="en-US" sz="1600" dirty="0"/>
              <a:t>Cisco IOS</a:t>
            </a:r>
          </a:p>
          <a:p>
            <a:pPr fontAlgn="b"/>
            <a:r>
              <a:rPr lang="en-US" sz="1600" dirty="0" smtClean="0"/>
              <a:t>Firmware</a:t>
            </a:r>
          </a:p>
          <a:p>
            <a:pPr fontAlgn="b"/>
            <a:r>
              <a:rPr lang="en-US" sz="1600" dirty="0"/>
              <a:t>Console</a:t>
            </a:r>
          </a:p>
          <a:p>
            <a:pPr marL="0" indent="0" defTabSz="914400" eaLnBrk="1" fontAlgn="b" hangingPunct="1">
              <a:lnSpc>
                <a:spcPct val="100000"/>
              </a:lnSpc>
              <a:spcBef>
                <a:spcPts val="0"/>
              </a:spcBef>
              <a:spcAft>
                <a:spcPts val="0"/>
              </a:spcAft>
              <a:buClrTx/>
              <a:buNone/>
              <a:defRPr/>
            </a:pPr>
            <a:r>
              <a:rPr lang="en-US" sz="1600" dirty="0"/>
              <a:t>Out-of-band</a:t>
            </a:r>
          </a:p>
          <a:p>
            <a:pPr fontAlgn="b"/>
            <a:r>
              <a:rPr lang="en-US" sz="1600" dirty="0"/>
              <a:t>SSH</a:t>
            </a:r>
          </a:p>
          <a:p>
            <a:pPr fontAlgn="b"/>
            <a:r>
              <a:rPr lang="en-US" sz="1600" dirty="0"/>
              <a:t>Telnet</a:t>
            </a:r>
          </a:p>
          <a:p>
            <a:pPr fontAlgn="b"/>
            <a:r>
              <a:rPr lang="en-US" sz="1600" dirty="0"/>
              <a:t>Auxiliary port (AUX</a:t>
            </a:r>
            <a:r>
              <a:rPr lang="en-US" sz="1600" dirty="0" smtClean="0"/>
              <a:t>)</a:t>
            </a:r>
          </a:p>
          <a:p>
            <a:pPr fontAlgn="b"/>
            <a:r>
              <a:rPr lang="en-US" sz="1600" dirty="0" err="1">
                <a:solidFill>
                  <a:srgbClr val="000000"/>
                </a:solidFill>
              </a:rPr>
              <a:t>PuTTY</a:t>
            </a:r>
            <a:endParaRPr lang="en-US" sz="1600" dirty="0">
              <a:solidFill>
                <a:srgbClr val="000000"/>
              </a:solidFill>
            </a:endParaRPr>
          </a:p>
          <a:p>
            <a:pPr fontAlgn="b"/>
            <a:r>
              <a:rPr lang="en-US" sz="1600" dirty="0">
                <a:solidFill>
                  <a:srgbClr val="000000"/>
                </a:solidFill>
              </a:rPr>
              <a:t>Tera </a:t>
            </a:r>
            <a:r>
              <a:rPr lang="en-US" sz="1600" dirty="0" smtClean="0">
                <a:solidFill>
                  <a:srgbClr val="000000"/>
                </a:solidFill>
              </a:rPr>
              <a:t>Term</a:t>
            </a:r>
            <a:endParaRPr lang="en-US" sz="1600" dirty="0">
              <a:solidFill>
                <a:srgbClr val="000000"/>
              </a:solidFill>
            </a:endParaRPr>
          </a:p>
        </p:txBody>
      </p:sp>
      <p:sp>
        <p:nvSpPr>
          <p:cNvPr id="6" name="Content Placeholder 1"/>
          <p:cNvSpPr txBox="1">
            <a:spLocks/>
          </p:cNvSpPr>
          <p:nvPr/>
        </p:nvSpPr>
        <p:spPr bwMode="auto">
          <a:xfrm>
            <a:off x="3008165" y="1358745"/>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err="1">
                <a:solidFill>
                  <a:srgbClr val="000000"/>
                </a:solidFill>
              </a:rPr>
              <a:t>SecureCRT</a:t>
            </a:r>
            <a:endParaRPr lang="en-US" sz="1600" dirty="0">
              <a:solidFill>
                <a:srgbClr val="000000"/>
              </a:solidFill>
            </a:endParaRPr>
          </a:p>
          <a:p>
            <a:pPr fontAlgn="b"/>
            <a:r>
              <a:rPr lang="en-US" sz="1600" dirty="0">
                <a:solidFill>
                  <a:srgbClr val="000000"/>
                </a:solidFill>
              </a:rPr>
              <a:t>OS X Terminal</a:t>
            </a:r>
          </a:p>
          <a:p>
            <a:pPr fontAlgn="b"/>
            <a:r>
              <a:rPr lang="en-US" sz="1600" dirty="0"/>
              <a:t>Cisco IOS modes</a:t>
            </a:r>
            <a:endParaRPr lang="en-US" sz="1600" dirty="0">
              <a:solidFill>
                <a:srgbClr val="000000"/>
              </a:solidFill>
            </a:endParaRPr>
          </a:p>
          <a:p>
            <a:pPr fontAlgn="b"/>
            <a:r>
              <a:rPr lang="en-US" sz="1600" dirty="0"/>
              <a:t>User EXEC mode</a:t>
            </a:r>
          </a:p>
          <a:p>
            <a:pPr fontAlgn="b"/>
            <a:r>
              <a:rPr lang="en-US" sz="1600" dirty="0"/>
              <a:t>Privileged EXEC mode</a:t>
            </a:r>
            <a:endParaRPr lang="en-US" sz="1600" dirty="0">
              <a:solidFill>
                <a:srgbClr val="000000"/>
              </a:solidFill>
            </a:endParaRPr>
          </a:p>
          <a:p>
            <a:pPr fontAlgn="b"/>
            <a:r>
              <a:rPr lang="en-US" sz="1600" dirty="0"/>
              <a:t>Global Configuration Mode</a:t>
            </a:r>
          </a:p>
          <a:p>
            <a:pPr fontAlgn="b"/>
            <a:r>
              <a:rPr lang="en-US" sz="1600" dirty="0"/>
              <a:t>Line configuration mode</a:t>
            </a:r>
          </a:p>
          <a:p>
            <a:pPr fontAlgn="b"/>
            <a:r>
              <a:rPr lang="en-US" sz="1600" dirty="0"/>
              <a:t>Interface configuration </a:t>
            </a:r>
            <a:r>
              <a:rPr lang="en-US" sz="1600" dirty="0" smtClean="0"/>
              <a:t>mode</a:t>
            </a:r>
          </a:p>
          <a:p>
            <a:pPr fontAlgn="b"/>
            <a:r>
              <a:rPr lang="en-US" sz="1600" dirty="0">
                <a:solidFill>
                  <a:srgbClr val="000000"/>
                </a:solidFill>
              </a:rPr>
              <a:t>enable command</a:t>
            </a:r>
          </a:p>
          <a:p>
            <a:pPr fontAlgn="b"/>
            <a:r>
              <a:rPr lang="en-US" sz="1600" dirty="0">
                <a:solidFill>
                  <a:srgbClr val="000000"/>
                </a:solidFill>
              </a:rPr>
              <a:t>disable command</a:t>
            </a:r>
          </a:p>
          <a:p>
            <a:pPr fontAlgn="b"/>
            <a:r>
              <a:rPr lang="en-US" sz="1600" dirty="0">
                <a:solidFill>
                  <a:srgbClr val="000000"/>
                </a:solidFill>
              </a:rPr>
              <a:t>exit command</a:t>
            </a:r>
          </a:p>
          <a:p>
            <a:pPr fontAlgn="b"/>
            <a:r>
              <a:rPr lang="en-US" sz="1600" dirty="0">
                <a:solidFill>
                  <a:srgbClr val="000000"/>
                </a:solidFill>
              </a:rPr>
              <a:t>end command</a:t>
            </a:r>
          </a:p>
          <a:p>
            <a:pPr fontAlgn="b"/>
            <a:r>
              <a:rPr lang="en-US" sz="1600" dirty="0">
                <a:solidFill>
                  <a:srgbClr val="000000"/>
                </a:solidFill>
              </a:rPr>
              <a:t>Key combination – </a:t>
            </a:r>
            <a:r>
              <a:rPr lang="en-US" sz="1600" dirty="0" err="1" smtClean="0">
                <a:solidFill>
                  <a:srgbClr val="000000"/>
                </a:solidFill>
              </a:rPr>
              <a:t>Ctrl+Z</a:t>
            </a:r>
            <a:endParaRPr lang="en-US" sz="1600" dirty="0" smtClean="0">
              <a:solidFill>
                <a:srgbClr val="000000"/>
              </a:solidFill>
            </a:endParaRPr>
          </a:p>
          <a:p>
            <a:pPr fontAlgn="b"/>
            <a:r>
              <a:rPr lang="en-US" sz="1600" dirty="0">
                <a:solidFill>
                  <a:srgbClr val="000000"/>
                </a:solidFill>
              </a:rPr>
              <a:t>Context-Sensitive </a:t>
            </a:r>
            <a:r>
              <a:rPr lang="en-US" sz="1600" dirty="0" smtClean="0">
                <a:solidFill>
                  <a:srgbClr val="000000"/>
                </a:solidFill>
              </a:rPr>
              <a:t>Help</a:t>
            </a:r>
          </a:p>
        </p:txBody>
      </p:sp>
      <p:sp>
        <p:nvSpPr>
          <p:cNvPr id="8" name="Content Placeholder 1"/>
          <p:cNvSpPr txBox="1">
            <a:spLocks/>
          </p:cNvSpPr>
          <p:nvPr/>
        </p:nvSpPr>
        <p:spPr bwMode="auto">
          <a:xfrm>
            <a:off x="5856379" y="1358745"/>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a:t>Command Syntax </a:t>
            </a:r>
            <a:r>
              <a:rPr lang="en-US" sz="1600" dirty="0" smtClean="0"/>
              <a:t>Check</a:t>
            </a:r>
          </a:p>
          <a:p>
            <a:pPr fontAlgn="b"/>
            <a:r>
              <a:rPr lang="en-US" sz="1600" dirty="0"/>
              <a:t>CLI Hot Keys and Shortcuts</a:t>
            </a:r>
            <a:endParaRPr lang="en-US" sz="1600" dirty="0">
              <a:solidFill>
                <a:srgbClr val="000000"/>
              </a:solidFill>
              <a:cs typeface="Courier New" panose="02070309020205020404" pitchFamily="49" charset="0"/>
            </a:endParaRPr>
          </a:p>
          <a:p>
            <a:pPr eaLnBrk="1" fontAlgn="b" hangingPunct="1"/>
            <a:r>
              <a:rPr lang="en-US" sz="1600" dirty="0" smtClean="0"/>
              <a:t>Hostnames</a:t>
            </a:r>
          </a:p>
          <a:p>
            <a:pPr fontAlgn="b"/>
            <a:endParaRPr lang="en-US" sz="1600" dirty="0"/>
          </a:p>
        </p:txBody>
      </p:sp>
    </p:spTree>
    <p:extLst>
      <p:ext uri="{BB962C8B-B14F-4D97-AF65-F5344CB8AC3E}">
        <p14:creationId xmlns:p14="http://schemas.microsoft.com/office/powerpoint/2010/main" val="3150004748"/>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Section 2.2</a:t>
            </a:r>
            <a:r>
              <a:rPr lang="en-US" dirty="0">
                <a:latin typeface="Arial" charset="0"/>
              </a:rPr>
              <a:t/>
            </a:r>
            <a:br>
              <a:rPr lang="en-US" dirty="0">
                <a:latin typeface="Arial" charset="0"/>
              </a:rPr>
            </a:br>
            <a:r>
              <a:rPr lang="en-US" dirty="0">
                <a:latin typeface="Arial" charset="0"/>
              </a:rPr>
              <a:t>New Terms and Commands</a:t>
            </a:r>
          </a:p>
        </p:txBody>
      </p:sp>
      <p:sp>
        <p:nvSpPr>
          <p:cNvPr id="4" name="Content Placeholder 1"/>
          <p:cNvSpPr>
            <a:spLocks noGrp="1"/>
          </p:cNvSpPr>
          <p:nvPr>
            <p:ph idx="1"/>
          </p:nvPr>
        </p:nvSpPr>
        <p:spPr>
          <a:xfrm>
            <a:off x="276908" y="1358745"/>
            <a:ext cx="2721476" cy="4946358"/>
          </a:xfrm>
        </p:spPr>
        <p:txBody>
          <a:bodyPr/>
          <a:lstStyle/>
          <a:p>
            <a:pPr eaLnBrk="1" fontAlgn="b" hangingPunct="1"/>
            <a:r>
              <a:rPr lang="en-US" sz="1600" dirty="0"/>
              <a:t>hostname </a:t>
            </a:r>
            <a:r>
              <a:rPr lang="en-US" sz="1600" i="1" dirty="0"/>
              <a:t>name</a:t>
            </a:r>
            <a:endParaRPr lang="en-US" sz="1600" dirty="0"/>
          </a:p>
          <a:p>
            <a:pPr eaLnBrk="1" fontAlgn="b" hangingPunct="1"/>
            <a:r>
              <a:rPr lang="en-US" sz="1600" dirty="0"/>
              <a:t>Strong passwords</a:t>
            </a:r>
          </a:p>
          <a:p>
            <a:pPr eaLnBrk="1" fontAlgn="b" hangingPunct="1"/>
            <a:r>
              <a:rPr lang="en-US" sz="1600" dirty="0"/>
              <a:t>enable secret class</a:t>
            </a:r>
          </a:p>
          <a:p>
            <a:pPr eaLnBrk="1" fontAlgn="b" hangingPunct="1"/>
            <a:r>
              <a:rPr lang="en-US" sz="1600" dirty="0"/>
              <a:t>line console 0</a:t>
            </a:r>
          </a:p>
          <a:p>
            <a:pPr eaLnBrk="1" fontAlgn="b" hangingPunct="1"/>
            <a:r>
              <a:rPr lang="en-US" sz="1600" dirty="0"/>
              <a:t>password cisco</a:t>
            </a:r>
          </a:p>
          <a:p>
            <a:pPr eaLnBrk="1" fontAlgn="b" hangingPunct="1"/>
            <a:r>
              <a:rPr lang="en-US" sz="1600" dirty="0"/>
              <a:t>login</a:t>
            </a:r>
          </a:p>
          <a:p>
            <a:pPr eaLnBrk="1" fontAlgn="b" hangingPunct="1"/>
            <a:r>
              <a:rPr lang="en-US" sz="1600" dirty="0"/>
              <a:t>line </a:t>
            </a:r>
            <a:r>
              <a:rPr lang="en-US" sz="1600" dirty="0" err="1"/>
              <a:t>vty</a:t>
            </a:r>
            <a:r>
              <a:rPr lang="en-US" sz="1600" dirty="0"/>
              <a:t> 0 15</a:t>
            </a:r>
          </a:p>
          <a:p>
            <a:pPr eaLnBrk="1" fontAlgn="b" hangingPunct="1"/>
            <a:r>
              <a:rPr lang="en-US" sz="1600" dirty="0"/>
              <a:t>service password-encryption</a:t>
            </a:r>
          </a:p>
          <a:p>
            <a:pPr eaLnBrk="1" fontAlgn="b" hangingPunct="1"/>
            <a:r>
              <a:rPr lang="en-US" sz="1600" dirty="0"/>
              <a:t>banner </a:t>
            </a:r>
            <a:r>
              <a:rPr lang="en-US" sz="1600" dirty="0" err="1"/>
              <a:t>motd</a:t>
            </a:r>
            <a:r>
              <a:rPr lang="en-US" sz="1600" dirty="0"/>
              <a:t> # </a:t>
            </a:r>
            <a:r>
              <a:rPr lang="en-US" sz="1600" i="1" dirty="0"/>
              <a:t>the</a:t>
            </a:r>
            <a:r>
              <a:rPr lang="en-US" sz="1600" dirty="0"/>
              <a:t> </a:t>
            </a:r>
            <a:r>
              <a:rPr lang="en-US" sz="1600" i="1" dirty="0"/>
              <a:t>message</a:t>
            </a:r>
            <a:r>
              <a:rPr lang="en-US" sz="1600" dirty="0"/>
              <a:t> </a:t>
            </a:r>
            <a:r>
              <a:rPr lang="en-US" sz="1600" i="1" dirty="0"/>
              <a:t>of</a:t>
            </a:r>
            <a:r>
              <a:rPr lang="en-US" sz="1600" dirty="0"/>
              <a:t> </a:t>
            </a:r>
            <a:r>
              <a:rPr lang="en-US" sz="1600" i="1" dirty="0"/>
              <a:t>the</a:t>
            </a:r>
            <a:r>
              <a:rPr lang="en-US" sz="1600" dirty="0"/>
              <a:t> </a:t>
            </a:r>
            <a:r>
              <a:rPr lang="en-US" sz="1600" i="1" dirty="0"/>
              <a:t>day</a:t>
            </a:r>
            <a:r>
              <a:rPr lang="en-US" sz="1600" dirty="0"/>
              <a:t> #</a:t>
            </a:r>
          </a:p>
          <a:p>
            <a:pPr eaLnBrk="1" fontAlgn="b" hangingPunct="1"/>
            <a:r>
              <a:rPr lang="en-US" sz="1600" dirty="0"/>
              <a:t>Startup configuration</a:t>
            </a:r>
          </a:p>
          <a:p>
            <a:pPr eaLnBrk="1" fontAlgn="b" hangingPunct="1"/>
            <a:r>
              <a:rPr lang="en-US" sz="1600" dirty="0"/>
              <a:t>Random Access Memory (NVRAM)</a:t>
            </a:r>
          </a:p>
          <a:p>
            <a:pPr eaLnBrk="1" fontAlgn="b" hangingPunct="1"/>
            <a:r>
              <a:rPr lang="en-US" sz="1600" dirty="0"/>
              <a:t>Running </a:t>
            </a:r>
            <a:r>
              <a:rPr lang="en-US" sz="1600" dirty="0" smtClean="0"/>
              <a:t>configuration</a:t>
            </a:r>
            <a:endParaRPr lang="en-US" sz="1600" dirty="0"/>
          </a:p>
        </p:txBody>
      </p:sp>
      <p:sp>
        <p:nvSpPr>
          <p:cNvPr id="6" name="Content Placeholder 1"/>
          <p:cNvSpPr txBox="1">
            <a:spLocks/>
          </p:cNvSpPr>
          <p:nvPr/>
        </p:nvSpPr>
        <p:spPr bwMode="auto">
          <a:xfrm>
            <a:off x="3008165" y="1358745"/>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fontAlgn="b" hangingPunct="1"/>
            <a:r>
              <a:rPr lang="en-US" sz="1600" dirty="0"/>
              <a:t>Random Access Memory (RAM)</a:t>
            </a:r>
          </a:p>
          <a:p>
            <a:pPr eaLnBrk="1" fontAlgn="b" hangingPunct="1"/>
            <a:r>
              <a:rPr lang="en-US" sz="1600" dirty="0"/>
              <a:t>show running-</a:t>
            </a:r>
            <a:r>
              <a:rPr lang="en-US" sz="1600" dirty="0" err="1"/>
              <a:t>config</a:t>
            </a:r>
            <a:endParaRPr lang="en-US" sz="1600" dirty="0"/>
          </a:p>
          <a:p>
            <a:pPr eaLnBrk="1" fontAlgn="b" hangingPunct="1"/>
            <a:r>
              <a:rPr lang="en-US" sz="1600" dirty="0"/>
              <a:t>copy running-</a:t>
            </a:r>
            <a:r>
              <a:rPr lang="en-US" sz="1600" dirty="0" err="1"/>
              <a:t>config</a:t>
            </a:r>
            <a:r>
              <a:rPr lang="en-US" sz="1600" dirty="0"/>
              <a:t> startup-</a:t>
            </a:r>
            <a:r>
              <a:rPr lang="en-US" sz="1600" dirty="0" err="1"/>
              <a:t>config</a:t>
            </a:r>
            <a:endParaRPr lang="en-US" sz="1600" dirty="0"/>
          </a:p>
          <a:p>
            <a:pPr eaLnBrk="1" fontAlgn="b" hangingPunct="1"/>
            <a:r>
              <a:rPr lang="en-US" sz="1600" dirty="0"/>
              <a:t>reload</a:t>
            </a:r>
          </a:p>
        </p:txBody>
      </p:sp>
      <p:sp>
        <p:nvSpPr>
          <p:cNvPr id="8" name="Content Placeholder 1"/>
          <p:cNvSpPr txBox="1">
            <a:spLocks/>
          </p:cNvSpPr>
          <p:nvPr/>
        </p:nvSpPr>
        <p:spPr bwMode="auto">
          <a:xfrm>
            <a:off x="5856379" y="1358745"/>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endParaRPr lang="en-US" sz="1600" dirty="0"/>
          </a:p>
        </p:txBody>
      </p:sp>
    </p:spTree>
    <p:extLst>
      <p:ext uri="{BB962C8B-B14F-4D97-AF65-F5344CB8AC3E}">
        <p14:creationId xmlns:p14="http://schemas.microsoft.com/office/powerpoint/2010/main" val="1606104559"/>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Section 2.3</a:t>
            </a:r>
            <a:r>
              <a:rPr lang="en-US" dirty="0">
                <a:latin typeface="Arial" charset="0"/>
              </a:rPr>
              <a:t/>
            </a:r>
            <a:br>
              <a:rPr lang="en-US" dirty="0">
                <a:latin typeface="Arial" charset="0"/>
              </a:rPr>
            </a:br>
            <a:r>
              <a:rPr lang="en-US" dirty="0">
                <a:latin typeface="Arial" charset="0"/>
              </a:rPr>
              <a:t>New Terms and Commands</a:t>
            </a:r>
          </a:p>
        </p:txBody>
      </p:sp>
      <p:sp>
        <p:nvSpPr>
          <p:cNvPr id="4" name="Content Placeholder 1"/>
          <p:cNvSpPr>
            <a:spLocks noGrp="1"/>
          </p:cNvSpPr>
          <p:nvPr>
            <p:ph idx="1"/>
          </p:nvPr>
        </p:nvSpPr>
        <p:spPr>
          <a:xfrm>
            <a:off x="276908" y="1358745"/>
            <a:ext cx="2721476" cy="4946358"/>
          </a:xfrm>
        </p:spPr>
        <p:txBody>
          <a:bodyPr/>
          <a:lstStyle/>
          <a:p>
            <a:pPr eaLnBrk="1" fontAlgn="b" hangingPunct="1"/>
            <a:r>
              <a:rPr lang="en-US" sz="1600" dirty="0"/>
              <a:t>IPv4 address</a:t>
            </a:r>
          </a:p>
          <a:p>
            <a:pPr eaLnBrk="1" fontAlgn="b" hangingPunct="1"/>
            <a:r>
              <a:rPr lang="en-US" sz="1600" dirty="0"/>
              <a:t>Subnet mask</a:t>
            </a:r>
          </a:p>
          <a:p>
            <a:pPr eaLnBrk="1" fontAlgn="b" hangingPunct="1"/>
            <a:r>
              <a:rPr lang="en-US" sz="1600" dirty="0"/>
              <a:t>Default gateway</a:t>
            </a:r>
          </a:p>
          <a:p>
            <a:pPr eaLnBrk="1" fontAlgn="b" hangingPunct="1"/>
            <a:r>
              <a:rPr lang="en-US" sz="1600" dirty="0"/>
              <a:t>Physical ports</a:t>
            </a:r>
          </a:p>
          <a:p>
            <a:pPr eaLnBrk="1" fontAlgn="b" hangingPunct="1"/>
            <a:r>
              <a:rPr lang="en-US" sz="1600" dirty="0"/>
              <a:t>Virtual interface</a:t>
            </a:r>
          </a:p>
          <a:p>
            <a:pPr eaLnBrk="1" fontAlgn="b" hangingPunct="1"/>
            <a:r>
              <a:rPr lang="en-US" sz="1600" dirty="0"/>
              <a:t>Copper</a:t>
            </a:r>
          </a:p>
          <a:p>
            <a:pPr eaLnBrk="1" fontAlgn="b" hangingPunct="1"/>
            <a:r>
              <a:rPr lang="en-US" sz="1600" dirty="0"/>
              <a:t>Fiber Optics</a:t>
            </a:r>
          </a:p>
          <a:p>
            <a:pPr eaLnBrk="1" fontAlgn="b" hangingPunct="1"/>
            <a:r>
              <a:rPr lang="en-US" sz="1600" dirty="0"/>
              <a:t>Wireless</a:t>
            </a:r>
          </a:p>
          <a:p>
            <a:pPr eaLnBrk="1" fontAlgn="b" hangingPunct="1"/>
            <a:r>
              <a:rPr lang="en-US" sz="1600" dirty="0"/>
              <a:t>Ethernet</a:t>
            </a:r>
          </a:p>
          <a:p>
            <a:pPr eaLnBrk="1" fontAlgn="b" hangingPunct="1"/>
            <a:r>
              <a:rPr lang="en-US" sz="1600" dirty="0"/>
              <a:t>Local Area Network (LAN)</a:t>
            </a:r>
          </a:p>
          <a:p>
            <a:pPr eaLnBrk="1" fontAlgn="b" hangingPunct="1"/>
            <a:r>
              <a:rPr lang="en-US" sz="1600" dirty="0"/>
              <a:t>Layer 2 switch</a:t>
            </a:r>
          </a:p>
          <a:p>
            <a:pPr eaLnBrk="1" fontAlgn="b" hangingPunct="1"/>
            <a:r>
              <a:rPr lang="en-US" sz="1600" dirty="0"/>
              <a:t>Layer 3 addresses</a:t>
            </a:r>
          </a:p>
          <a:p>
            <a:pPr eaLnBrk="1" fontAlgn="b" hangingPunct="1"/>
            <a:r>
              <a:rPr lang="en-US" sz="1600" dirty="0"/>
              <a:t>Switch virtual interface (SVI</a:t>
            </a:r>
            <a:r>
              <a:rPr lang="en-US" sz="1600" dirty="0" smtClean="0"/>
              <a:t>)</a:t>
            </a:r>
            <a:endParaRPr lang="en-US" sz="1600" dirty="0"/>
          </a:p>
        </p:txBody>
      </p:sp>
      <p:sp>
        <p:nvSpPr>
          <p:cNvPr id="6" name="Content Placeholder 1"/>
          <p:cNvSpPr txBox="1">
            <a:spLocks/>
          </p:cNvSpPr>
          <p:nvPr/>
        </p:nvSpPr>
        <p:spPr bwMode="auto">
          <a:xfrm>
            <a:off x="3008165" y="1358745"/>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fontAlgn="b" hangingPunct="1"/>
            <a:r>
              <a:rPr lang="en-US" sz="1600" dirty="0"/>
              <a:t>Dynamic Host Configuration (DHCP)</a:t>
            </a:r>
          </a:p>
          <a:p>
            <a:pPr eaLnBrk="1" fontAlgn="b" hangingPunct="1"/>
            <a:r>
              <a:rPr lang="en-US" sz="1600" dirty="0"/>
              <a:t>Domain Name System (DNS)</a:t>
            </a:r>
          </a:p>
          <a:p>
            <a:pPr eaLnBrk="1" fontAlgn="b" hangingPunct="1"/>
            <a:r>
              <a:rPr lang="en-US" sz="1600" b="1" dirty="0"/>
              <a:t>ipconfig</a:t>
            </a:r>
            <a:r>
              <a:rPr lang="en-US" sz="1600" dirty="0"/>
              <a:t> command prompt </a:t>
            </a:r>
          </a:p>
          <a:p>
            <a:pPr eaLnBrk="1" fontAlgn="b" hangingPunct="1"/>
            <a:r>
              <a:rPr lang="en-US" sz="1600" b="1" dirty="0"/>
              <a:t>interface </a:t>
            </a:r>
            <a:r>
              <a:rPr lang="en-US" sz="1600" b="1" dirty="0" err="1"/>
              <a:t>vlan</a:t>
            </a:r>
            <a:r>
              <a:rPr lang="en-US" sz="1600" b="1" dirty="0"/>
              <a:t> 1</a:t>
            </a:r>
            <a:endParaRPr lang="en-US" sz="1600" dirty="0"/>
          </a:p>
        </p:txBody>
      </p:sp>
      <p:sp>
        <p:nvSpPr>
          <p:cNvPr id="8" name="Content Placeholder 1"/>
          <p:cNvSpPr txBox="1">
            <a:spLocks/>
          </p:cNvSpPr>
          <p:nvPr/>
        </p:nvSpPr>
        <p:spPr bwMode="auto">
          <a:xfrm>
            <a:off x="5856379" y="1358745"/>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endParaRPr lang="en-US" sz="1600" dirty="0"/>
          </a:p>
        </p:txBody>
      </p:sp>
    </p:spTree>
    <p:extLst>
      <p:ext uri="{BB962C8B-B14F-4D97-AF65-F5344CB8AC3E}">
        <p14:creationId xmlns:p14="http://schemas.microsoft.com/office/powerpoint/2010/main" val="2859828675"/>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350288"/>
            <a:ext cx="8145462" cy="838200"/>
          </a:xfrm>
        </p:spPr>
        <p:txBody>
          <a:bodyPr/>
          <a:lstStyle/>
          <a:p>
            <a:pPr eaLnBrk="1" hangingPunct="1"/>
            <a:r>
              <a:rPr lang="en-US" dirty="0" smtClean="0"/>
              <a:t>Chapter 2 - Sections &amp; Objectives</a:t>
            </a:r>
          </a:p>
        </p:txBody>
      </p:sp>
      <p:sp>
        <p:nvSpPr>
          <p:cNvPr id="4099" name="Rectangle 34"/>
          <p:cNvSpPr>
            <a:spLocks noGrp="1" noChangeArrowheads="1"/>
          </p:cNvSpPr>
          <p:nvPr>
            <p:ph type="body" idx="4294967295"/>
          </p:nvPr>
        </p:nvSpPr>
        <p:spPr>
          <a:xfrm>
            <a:off x="655638" y="1337482"/>
            <a:ext cx="7940675" cy="4743578"/>
          </a:xfrm>
        </p:spPr>
        <p:txBody>
          <a:bodyPr/>
          <a:lstStyle/>
          <a:p>
            <a:pPr>
              <a:buFont typeface="Wingdings" charset="2"/>
              <a:buChar char="§"/>
            </a:pPr>
            <a:r>
              <a:rPr lang="en-CA" sz="2000" dirty="0"/>
              <a:t>2</a:t>
            </a:r>
            <a:r>
              <a:rPr lang="en-CA" sz="2000" dirty="0" smtClean="0"/>
              <a:t>.1 IOS Bootcamp</a:t>
            </a:r>
          </a:p>
          <a:p>
            <a:pPr marL="625475" lvl="1" indent="-285750">
              <a:buFont typeface="Arial" panose="020B0604020202020204" pitchFamily="34" charset="0"/>
              <a:buChar char="•"/>
            </a:pPr>
            <a:r>
              <a:rPr lang="en-US" sz="1800" dirty="0"/>
              <a:t>Explain the purpose of Cisco IOS.</a:t>
            </a:r>
          </a:p>
          <a:p>
            <a:pPr marL="625475" lvl="1" indent="-285750">
              <a:buFont typeface="Arial" panose="020B0604020202020204" pitchFamily="34" charset="0"/>
              <a:buChar char="•"/>
            </a:pPr>
            <a:r>
              <a:rPr lang="en-US" sz="1800" dirty="0"/>
              <a:t>Explain how to access a Cisco IOS device for configuration purposes.</a:t>
            </a:r>
          </a:p>
          <a:p>
            <a:pPr marL="625475" lvl="1" indent="-285750">
              <a:buFont typeface="Arial" panose="020B0604020202020204" pitchFamily="34" charset="0"/>
              <a:buChar char="•"/>
            </a:pPr>
            <a:r>
              <a:rPr lang="en-US" sz="1800" dirty="0"/>
              <a:t>Explain how to navigate Cisco IOS to configure network devices.</a:t>
            </a:r>
          </a:p>
          <a:p>
            <a:pPr marL="625475" lvl="1" indent="-285750">
              <a:buFont typeface="Arial" panose="020B0604020202020204" pitchFamily="34" charset="0"/>
              <a:buChar char="•"/>
            </a:pPr>
            <a:r>
              <a:rPr lang="en-US" sz="1800" dirty="0"/>
              <a:t>Describe the command structure of Cisco IOS software.</a:t>
            </a:r>
            <a:endParaRPr lang="en-US" sz="1600" dirty="0" smtClean="0"/>
          </a:p>
          <a:p>
            <a:pPr marL="344488" indent="-342900">
              <a:buFont typeface="Wingdings" panose="05000000000000000000" pitchFamily="2" charset="2"/>
              <a:buChar char="§"/>
            </a:pPr>
            <a:r>
              <a:rPr lang="en-CA" sz="2000" dirty="0" smtClean="0"/>
              <a:t>2.2 Basic Device Configuration</a:t>
            </a:r>
          </a:p>
          <a:p>
            <a:pPr marL="625475" lvl="1" indent="-285750">
              <a:buFont typeface="Arial" panose="020B0604020202020204" pitchFamily="34" charset="0"/>
              <a:buChar char="•"/>
            </a:pPr>
            <a:r>
              <a:rPr lang="en-US" sz="1600" dirty="0"/>
              <a:t>Configure hostnames on a Cisco IOS device using the CLI.</a:t>
            </a:r>
          </a:p>
          <a:p>
            <a:pPr marL="625475" lvl="1" indent="-285750">
              <a:buFont typeface="Arial" panose="020B0604020202020204" pitchFamily="34" charset="0"/>
              <a:buChar char="•"/>
            </a:pPr>
            <a:r>
              <a:rPr lang="en-US" sz="1600" dirty="0"/>
              <a:t>Use Cisco IOS commands to limit access to device configurations.</a:t>
            </a:r>
          </a:p>
          <a:p>
            <a:pPr marL="625475" lvl="1" indent="-285750">
              <a:buFont typeface="Arial" panose="020B0604020202020204" pitchFamily="34" charset="0"/>
              <a:buChar char="•"/>
            </a:pPr>
            <a:r>
              <a:rPr lang="en-US" sz="1600" dirty="0"/>
              <a:t>Use IOS commands to save the running configuration.</a:t>
            </a:r>
          </a:p>
          <a:p>
            <a:pPr>
              <a:buFont typeface="Wingdings" charset="2"/>
              <a:buChar char="§"/>
            </a:pPr>
            <a:r>
              <a:rPr lang="en-US" sz="2000" dirty="0" smtClean="0"/>
              <a:t>2.3 Address Schemes</a:t>
            </a:r>
          </a:p>
          <a:p>
            <a:pPr marL="627063" lvl="1" indent="-285750">
              <a:buFont typeface="Arial" panose="020B0604020202020204" pitchFamily="34" charset="0"/>
              <a:buChar char="•"/>
            </a:pPr>
            <a:r>
              <a:rPr lang="en-US" sz="1800" dirty="0"/>
              <a:t>Explain how devices communicate across network media.</a:t>
            </a:r>
          </a:p>
          <a:p>
            <a:pPr marL="627063" lvl="1" indent="-285750">
              <a:buFont typeface="Arial" panose="020B0604020202020204" pitchFamily="34" charset="0"/>
              <a:buChar char="•"/>
            </a:pPr>
            <a:r>
              <a:rPr lang="en-US" sz="1800" dirty="0"/>
              <a:t>Configure a host device with an IP address.</a:t>
            </a:r>
          </a:p>
          <a:p>
            <a:pPr marL="627063" lvl="1" indent="-285750">
              <a:buFont typeface="Arial" panose="020B0604020202020204" pitchFamily="34" charset="0"/>
              <a:buChar char="•"/>
            </a:pPr>
            <a:r>
              <a:rPr lang="en-US" sz="1800" dirty="0"/>
              <a:t>Verify connectivity between two end devices</a:t>
            </a:r>
            <a:r>
              <a:rPr lang="en-US" sz="1800" dirty="0" smtClean="0"/>
              <a:t>.</a:t>
            </a:r>
            <a:endParaRPr lang="en-US" sz="1600" dirty="0"/>
          </a:p>
        </p:txBody>
      </p:sp>
    </p:spTree>
    <p:extLst>
      <p:ext uri="{BB962C8B-B14F-4D97-AF65-F5344CB8AC3E}">
        <p14:creationId xmlns:p14="http://schemas.microsoft.com/office/powerpoint/2010/main" val="106571089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2</a:t>
            </a:r>
            <a:r>
              <a:rPr lang="en-US" sz="2400" dirty="0" smtClean="0"/>
              <a:t>.1  IOS Bootcamp</a:t>
            </a:r>
            <a:endParaRPr lang="en-US" sz="2400" dirty="0">
              <a:solidFill>
                <a:srgbClr val="00B0F0"/>
              </a:solidFill>
            </a:endParaRPr>
          </a:p>
        </p:txBody>
      </p:sp>
    </p:spTree>
    <p:extLst>
      <p:ext uri="{BB962C8B-B14F-4D97-AF65-F5344CB8AC3E}">
        <p14:creationId xmlns:p14="http://schemas.microsoft.com/office/powerpoint/2010/main" val="275322121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Cisco IOS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6081673" cy="2014191"/>
          </a:xfrm>
        </p:spPr>
        <p:txBody>
          <a:bodyPr/>
          <a:lstStyle/>
          <a:p>
            <a:r>
              <a:rPr lang="en-US" sz="2000" dirty="0" smtClean="0"/>
              <a:t>Operating Systems</a:t>
            </a:r>
          </a:p>
          <a:p>
            <a:pPr lvl="1"/>
            <a:r>
              <a:rPr lang="en-US" sz="1600" dirty="0"/>
              <a:t>Every computer requires an operating system to function, including computer-based network devices such as switches, routers, access points, and firewalls. These network devices use an operating system called a network operating system</a:t>
            </a:r>
            <a:r>
              <a:rPr lang="en-US" sz="1600" dirty="0" smtClean="0"/>
              <a:t>.</a:t>
            </a:r>
          </a:p>
          <a:p>
            <a:pPr lvl="1"/>
            <a:r>
              <a:rPr lang="en-US" sz="1600" dirty="0" smtClean="0"/>
              <a:t>An operating system has two basic parts. </a:t>
            </a:r>
            <a:r>
              <a:rPr lang="en-US" sz="1600" b="1" dirty="0" smtClean="0"/>
              <a:t>Shell</a:t>
            </a:r>
            <a:r>
              <a:rPr lang="en-US" sz="1600" dirty="0" smtClean="0"/>
              <a:t> and </a:t>
            </a:r>
            <a:r>
              <a:rPr lang="en-US" sz="1600" b="1" dirty="0" smtClean="0"/>
              <a:t>Kernel</a:t>
            </a:r>
          </a:p>
          <a:p>
            <a:pPr lvl="1"/>
            <a:r>
              <a:rPr lang="en-US" sz="1600" dirty="0" smtClean="0"/>
              <a:t>A </a:t>
            </a:r>
            <a:r>
              <a:rPr lang="en-US" sz="1600" b="1" dirty="0" smtClean="0"/>
              <a:t>shell </a:t>
            </a:r>
            <a:r>
              <a:rPr lang="en-US" sz="1600" dirty="0" smtClean="0"/>
              <a:t>providers user interface.</a:t>
            </a:r>
          </a:p>
          <a:p>
            <a:pPr lvl="1"/>
            <a:r>
              <a:rPr lang="en-US" sz="1600" dirty="0" smtClean="0"/>
              <a:t>A </a:t>
            </a:r>
            <a:r>
              <a:rPr lang="en-US" sz="1600" b="1" dirty="0" smtClean="0"/>
              <a:t>kernel</a:t>
            </a:r>
            <a:r>
              <a:rPr lang="en-US" sz="1600" dirty="0" smtClean="0"/>
              <a:t> interacts with hardware.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483" y="3140906"/>
            <a:ext cx="5198542" cy="3503720"/>
          </a:xfrm>
          <a:prstGeom prst="rect">
            <a:avLst/>
          </a:prstGeom>
        </p:spPr>
      </p:pic>
    </p:spTree>
    <p:extLst>
      <p:ext uri="{BB962C8B-B14F-4D97-AF65-F5344CB8AC3E}">
        <p14:creationId xmlns:p14="http://schemas.microsoft.com/office/powerpoint/2010/main" val="116594773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Cisco IOS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8268281" cy="2014191"/>
          </a:xfrm>
        </p:spPr>
        <p:txBody>
          <a:bodyPr/>
          <a:lstStyle/>
          <a:p>
            <a:r>
              <a:rPr lang="en-US" sz="2000" dirty="0" smtClean="0"/>
              <a:t>Operating Systems</a:t>
            </a:r>
          </a:p>
          <a:p>
            <a:pPr lvl="1"/>
            <a:r>
              <a:rPr lang="en-US" sz="1600" dirty="0" smtClean="0"/>
              <a:t>Operating System interface could either be Command-Line-Interface (</a:t>
            </a:r>
            <a:r>
              <a:rPr lang="en-US" sz="1600" b="1" dirty="0" smtClean="0"/>
              <a:t>CLI)</a:t>
            </a:r>
            <a:r>
              <a:rPr lang="en-US" sz="1600" dirty="0" smtClean="0"/>
              <a:t> or Graphical-User-Interface (</a:t>
            </a:r>
            <a:r>
              <a:rPr lang="en-US" sz="1600" b="1" dirty="0" smtClean="0"/>
              <a:t>GUI</a:t>
            </a:r>
            <a:r>
              <a:rPr lang="en-US" sz="16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68" y="2451722"/>
            <a:ext cx="4457645" cy="3578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513" y="2451722"/>
            <a:ext cx="4287065" cy="3578017"/>
          </a:xfrm>
          <a:prstGeom prst="rect">
            <a:avLst/>
          </a:prstGeom>
        </p:spPr>
      </p:pic>
    </p:spTree>
    <p:extLst>
      <p:ext uri="{BB962C8B-B14F-4D97-AF65-F5344CB8AC3E}">
        <p14:creationId xmlns:p14="http://schemas.microsoft.com/office/powerpoint/2010/main" val="2700030874"/>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Cisco IOS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4756455" cy="5093780"/>
          </a:xfrm>
        </p:spPr>
        <p:txBody>
          <a:bodyPr/>
          <a:lstStyle/>
          <a:p>
            <a:r>
              <a:rPr lang="en-US" sz="2000" dirty="0" smtClean="0"/>
              <a:t>Operating Systems</a:t>
            </a:r>
          </a:p>
          <a:p>
            <a:pPr lvl="1"/>
            <a:r>
              <a:rPr lang="en-US" sz="1600" dirty="0"/>
              <a:t> </a:t>
            </a:r>
            <a:r>
              <a:rPr lang="en-US" sz="1600" dirty="0" smtClean="0"/>
              <a:t>A Network </a:t>
            </a:r>
            <a:r>
              <a:rPr lang="en-US" sz="1600" dirty="0"/>
              <a:t>O</a:t>
            </a:r>
            <a:r>
              <a:rPr lang="en-US" sz="1600" dirty="0" smtClean="0"/>
              <a:t>perating System (</a:t>
            </a:r>
            <a:r>
              <a:rPr lang="en-US" sz="1600" b="1" dirty="0" smtClean="0"/>
              <a:t>NOS</a:t>
            </a:r>
            <a:r>
              <a:rPr lang="en-US" sz="1600" dirty="0" smtClean="0"/>
              <a:t>) </a:t>
            </a:r>
            <a:r>
              <a:rPr lang="en-US" sz="1600" dirty="0"/>
              <a:t>enables device hardware to function and provides an interface for users to interact. </a:t>
            </a:r>
            <a:endParaRPr lang="en-US" sz="1600" dirty="0" smtClean="0"/>
          </a:p>
          <a:p>
            <a:pPr lvl="1"/>
            <a:r>
              <a:rPr lang="en-US" sz="1600" dirty="0" smtClean="0"/>
              <a:t>Cisco devices like switch, routers </a:t>
            </a:r>
            <a:r>
              <a:rPr lang="en-US" sz="1600" dirty="0" err="1" smtClean="0"/>
              <a:t>etc</a:t>
            </a:r>
            <a:r>
              <a:rPr lang="en-US" sz="1600" dirty="0" smtClean="0"/>
              <a:t> has its own operating system known as Cisco </a:t>
            </a:r>
            <a:r>
              <a:rPr lang="en-US" sz="1600" dirty="0"/>
              <a:t>Internetwork Operating System (</a:t>
            </a:r>
            <a:r>
              <a:rPr lang="en-US" sz="1600" b="1" dirty="0"/>
              <a:t>Cisco IOS</a:t>
            </a:r>
            <a:r>
              <a:rPr lang="en-US" sz="1600" dirty="0" smtClean="0"/>
              <a:t>).</a:t>
            </a:r>
          </a:p>
          <a:p>
            <a:pPr lvl="1"/>
            <a:r>
              <a:rPr lang="en-US" sz="1600" dirty="0" smtClean="0"/>
              <a:t>Cisco IOS allows users to interact with Cisco devices. It also allow users to configure or troubleshoot Cisco network devices.</a:t>
            </a:r>
          </a:p>
          <a:p>
            <a:r>
              <a:rPr lang="en-US" sz="2000" dirty="0" smtClean="0"/>
              <a:t>Cisco IOS enables a technician to:</a:t>
            </a:r>
          </a:p>
          <a:p>
            <a:pPr lvl="1"/>
            <a:r>
              <a:rPr lang="en-US" sz="1600" dirty="0"/>
              <a:t>Use a keyboard to run CLI-based network programs.</a:t>
            </a:r>
          </a:p>
          <a:p>
            <a:pPr lvl="1"/>
            <a:r>
              <a:rPr lang="en-US" sz="1600" dirty="0"/>
              <a:t>Use a keyboard to enter text and text-based commands.</a:t>
            </a:r>
          </a:p>
          <a:p>
            <a:pPr lvl="1"/>
            <a:r>
              <a:rPr lang="en-US" sz="1600" dirty="0"/>
              <a:t>View output on a monitor</a:t>
            </a:r>
            <a:r>
              <a:rPr lang="en-US" sz="16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807" y="2073597"/>
            <a:ext cx="3977218" cy="3151414"/>
          </a:xfrm>
          <a:prstGeom prst="rect">
            <a:avLst/>
          </a:prstGeom>
        </p:spPr>
      </p:pic>
    </p:spTree>
    <p:extLst>
      <p:ext uri="{BB962C8B-B14F-4D97-AF65-F5344CB8AC3E}">
        <p14:creationId xmlns:p14="http://schemas.microsoft.com/office/powerpoint/2010/main" val="1159675559"/>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smtClean="0">
                <a:latin typeface="Arial" charset="0"/>
              </a:rPr>
              <a:t>IOS Bootcamp</a:t>
            </a:r>
            <a:r>
              <a:rPr lang="en-US" dirty="0" smtClean="0">
                <a:latin typeface="Arial" charset="0"/>
              </a:rPr>
              <a:t/>
            </a:r>
            <a:br>
              <a:rPr lang="en-US" dirty="0" smtClean="0">
                <a:latin typeface="Arial" charset="0"/>
              </a:rPr>
            </a:br>
            <a:r>
              <a:rPr lang="en-US" dirty="0" smtClean="0">
                <a:latin typeface="Arial" charset="0"/>
              </a:rPr>
              <a:t>Cisco IOS Access</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8190110" cy="5093780"/>
          </a:xfrm>
        </p:spPr>
        <p:txBody>
          <a:bodyPr/>
          <a:lstStyle/>
          <a:p>
            <a:endParaRPr lang="en-US" sz="2000" dirty="0" smtClean="0"/>
          </a:p>
          <a:p>
            <a:r>
              <a:rPr lang="en-US" sz="2000" dirty="0" smtClean="0"/>
              <a:t>Three Access Methods to access CLI (Command Line Interface) and configure Cisco devices (e.g. switch, router)</a:t>
            </a:r>
          </a:p>
          <a:p>
            <a:pPr lvl="1"/>
            <a:r>
              <a:rPr lang="en-US" sz="1600" b="1" dirty="0" smtClean="0"/>
              <a:t>Console</a:t>
            </a:r>
            <a:r>
              <a:rPr lang="en-US" sz="1600" dirty="0" smtClean="0"/>
              <a:t> - </a:t>
            </a:r>
            <a:r>
              <a:rPr lang="en-US" sz="1600" dirty="0"/>
              <a:t> This is a physical management port that provides out-of-band access to a Cisco device. </a:t>
            </a:r>
            <a:endParaRPr lang="en-US" sz="1600" dirty="0" smtClean="0"/>
          </a:p>
          <a:p>
            <a:pPr lvl="1"/>
            <a:r>
              <a:rPr lang="en-US" sz="1600" b="1" dirty="0" smtClean="0"/>
              <a:t>Auxiliary – </a:t>
            </a:r>
            <a:r>
              <a:rPr lang="en-US" sz="1600" dirty="0" smtClean="0"/>
              <a:t>is</a:t>
            </a:r>
            <a:r>
              <a:rPr lang="en-US" sz="1600" b="1" dirty="0" smtClean="0"/>
              <a:t> </a:t>
            </a:r>
            <a:r>
              <a:rPr lang="en-US" sz="1600" dirty="0" smtClean="0"/>
              <a:t>a legacy (i.e. old) </a:t>
            </a:r>
            <a:r>
              <a:rPr lang="en-US" sz="1600" dirty="0"/>
              <a:t>auxiliary port that was used to establish a CLI session remotely using a modem. Similar to a console connection, the AUX port is out-of-band and does not require networking service</a:t>
            </a:r>
            <a:endParaRPr lang="en-US" sz="1600" b="1" dirty="0" smtClean="0"/>
          </a:p>
          <a:p>
            <a:pPr lvl="1"/>
            <a:r>
              <a:rPr lang="en-US" sz="1600" b="1" dirty="0" smtClean="0"/>
              <a:t>Virtual Terminal (Telnet / SSH)</a:t>
            </a:r>
            <a:r>
              <a:rPr lang="en-US" sz="1600" dirty="0" smtClean="0"/>
              <a:t> </a:t>
            </a:r>
          </a:p>
          <a:p>
            <a:pPr lvl="2"/>
            <a:r>
              <a:rPr lang="en-US" sz="1600" b="1" dirty="0"/>
              <a:t>SSH </a:t>
            </a:r>
            <a:r>
              <a:rPr lang="en-US" sz="1600" dirty="0"/>
              <a:t>is a method for remotely establishing a secure CLI connection through a virtual interface, over a network. Unlike a console connection, SSH connections require active networking services on the device including an active interface configured with an address</a:t>
            </a:r>
            <a:r>
              <a:rPr lang="en-US" sz="1600" dirty="0" smtClean="0"/>
              <a:t>.</a:t>
            </a:r>
          </a:p>
          <a:p>
            <a:pPr lvl="2"/>
            <a:r>
              <a:rPr lang="en-US" sz="1600" b="1" dirty="0"/>
              <a:t>Telnet</a:t>
            </a:r>
            <a:r>
              <a:rPr lang="en-US" sz="1600" dirty="0"/>
              <a:t> is an insecure method of remotely establishing a CLI session through a virtual interface, over a network. Unlike SSH, Telnet does not provide a securely encrypted connection. User authentication, passwords, and commands are sent over the network in plaintext.</a:t>
            </a:r>
            <a:endParaRPr lang="en-US" sz="1600" dirty="0" smtClean="0"/>
          </a:p>
          <a:p>
            <a:endParaRPr lang="en-US" sz="2000" dirty="0" smtClean="0"/>
          </a:p>
        </p:txBody>
      </p:sp>
    </p:spTree>
    <p:extLst>
      <p:ext uri="{BB962C8B-B14F-4D97-AF65-F5344CB8AC3E}">
        <p14:creationId xmlns:p14="http://schemas.microsoft.com/office/powerpoint/2010/main" val="1342670692"/>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26367</TotalTime>
  <Pages>28</Pages>
  <Words>2245</Words>
  <Application>Microsoft Macintosh PowerPoint</Application>
  <PresentationFormat>On-screen Show (4:3)</PresentationFormat>
  <Paragraphs>405</Paragraphs>
  <Slides>36</Slides>
  <Notes>35</Notes>
  <HiddenSlides>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CiscoSansTTLight</vt:lpstr>
      <vt:lpstr>Courier New</vt:lpstr>
      <vt:lpstr>ＭＳ Ｐゴシック</vt:lpstr>
      <vt:lpstr>Wingdings</vt:lpstr>
      <vt:lpstr>Arial</vt:lpstr>
      <vt:lpstr>PPT-TMPLT-WHT_C</vt:lpstr>
      <vt:lpstr>NetAcad-4F_PPT-WHT_060408</vt:lpstr>
      <vt:lpstr>Instructor Materials Chapter 2: Configure a Network Operating System</vt:lpstr>
      <vt:lpstr>PowerPoint Presentation</vt:lpstr>
      <vt:lpstr>Chapter 2: Configure a Network Operating System</vt:lpstr>
      <vt:lpstr>Chapter 2 - Sections &amp; Objectives</vt:lpstr>
      <vt:lpstr>2.1  IOS Bootcamp</vt:lpstr>
      <vt:lpstr>IOS Bootcamp Cisco IOS</vt:lpstr>
      <vt:lpstr>IOS Bootcamp Cisco IOS</vt:lpstr>
      <vt:lpstr>IOS Bootcamp Cisco IOS</vt:lpstr>
      <vt:lpstr>IOS Bootcamp Cisco IOS Access</vt:lpstr>
      <vt:lpstr>IOS Bootcamp Cisco IOS Access</vt:lpstr>
      <vt:lpstr>IOS Bootcamp Navigate the IOS</vt:lpstr>
      <vt:lpstr>IOS Bootcamp Navigate the IOS</vt:lpstr>
      <vt:lpstr>IOS Bootcamp The Command Structure</vt:lpstr>
      <vt:lpstr>IOS Bootcamp The Command Structure</vt:lpstr>
      <vt:lpstr>IOS Bootcamp The Command Structure</vt:lpstr>
      <vt:lpstr>2.2  Basic Device Configuration</vt:lpstr>
      <vt:lpstr>Basic Device Configuration Hostnames</vt:lpstr>
      <vt:lpstr>Basic Device Configuration Limit Access to Device Configurations</vt:lpstr>
      <vt:lpstr>Basic Device Configuration Limit Access to Device Configurations</vt:lpstr>
      <vt:lpstr>Basic Device Configuration Configuration Files</vt:lpstr>
      <vt:lpstr>Basic Device Configuration Save Configurations</vt:lpstr>
      <vt:lpstr>Basic Device Configuration Save Configurations</vt:lpstr>
      <vt:lpstr>Basic Device Configuration Save Configurations</vt:lpstr>
      <vt:lpstr>2.3 Address Schemes</vt:lpstr>
      <vt:lpstr>Address Schemes Ports and Addresses</vt:lpstr>
      <vt:lpstr>Address Schemes Ports and Addresses</vt:lpstr>
      <vt:lpstr>Address Schemes Configure IP Addressing</vt:lpstr>
      <vt:lpstr>Address Schemes Configure IP Addressing</vt:lpstr>
      <vt:lpstr>Address Schemes Verifying Connectivity</vt:lpstr>
      <vt:lpstr>2.4 Chapter Summary</vt:lpstr>
      <vt:lpstr>Chapter Summary Summary</vt:lpstr>
      <vt:lpstr>Section 2.1 New Terms and Commands</vt:lpstr>
      <vt:lpstr>Section 2.2 New Terms and Commands</vt:lpstr>
      <vt:lpstr>Section 2.3 New Terms and Commands</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Edper Castro</cp:lastModifiedBy>
  <cp:revision>969</cp:revision>
  <cp:lastPrinted>1999-01-27T00:54:54Z</cp:lastPrinted>
  <dcterms:created xsi:type="dcterms:W3CDTF">2006-10-23T15:07:30Z</dcterms:created>
  <dcterms:modified xsi:type="dcterms:W3CDTF">2016-10-26T03:39:02Z</dcterms:modified>
</cp:coreProperties>
</file>